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90" r:id="rId33"/>
    <p:sldId id="291" r:id="rId34"/>
    <p:sldId id="294" r:id="rId35"/>
    <p:sldId id="295" r:id="rId36"/>
    <p:sldId id="296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4FC2-49B7-4879-8D07-5E9FABF6AB54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E40D-19F5-4851-B826-54A4AE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Biomedical Control </a:t>
            </a:r>
            <a:r>
              <a:rPr lang="en-US" b="1" dirty="0" smtClean="0"/>
              <a:t>Systems (BCS)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34888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Module Leader: Dr Muhammad </a:t>
            </a:r>
            <a:r>
              <a:rPr lang="en-GB" sz="2400" dirty="0" err="1" smtClean="0"/>
              <a:t>Arif</a:t>
            </a:r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muhammadarif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@hotmail.com</a:t>
            </a:r>
          </a:p>
          <a:p>
            <a:pPr algn="ctr"/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Batch: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BM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Year: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aseline="30000" dirty="0" smtClean="0"/>
              <a:t>rd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Term: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Credit Hours (Theory):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Timings: Monday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12:00-2:00</a:t>
            </a:r>
            <a:r>
              <a:rPr lang="en-GB" dirty="0" smtClean="0"/>
              <a:t>) and Wednesday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8:00-10:00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Starting Date: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GB" dirty="0" smtClean="0"/>
              <a:t> July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Office Hour: </a:t>
            </a:r>
            <a:r>
              <a:rPr lang="en-US" dirty="0" smtClean="0"/>
              <a:t>BM Instrumentation Lab on Tuesday</a:t>
            </a:r>
            <a:r>
              <a:rPr lang="en-US" dirty="0"/>
              <a:t> </a:t>
            </a:r>
            <a:r>
              <a:rPr lang="en-US" dirty="0" smtClean="0"/>
              <a:t>and Thursday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en-US" dirty="0">
                <a:latin typeface="Arial" pitchFamily="34" charset="0"/>
                <a:cs typeface="Arial" pitchFamily="34" charset="0"/>
              </a:rPr>
              <a:t>–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:00)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Office Phone Ext: 7016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5696" y="342900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</a:rPr>
              <a:t>Please include </a:t>
            </a:r>
            <a:r>
              <a:rPr lang="en-US" sz="1400" dirty="0" smtClean="0">
                <a:solidFill>
                  <a:srgbClr val="FF0000"/>
                </a:solidFill>
              </a:rPr>
              <a:t>“BCS-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FF0000"/>
                </a:solidFill>
              </a:rPr>
              <a:t>BM" </a:t>
            </a:r>
            <a:r>
              <a:rPr lang="en-US" sz="1400" dirty="0">
                <a:solidFill>
                  <a:srgbClr val="FF0000"/>
                </a:solidFill>
              </a:rPr>
              <a:t>in the subject line in </a:t>
            </a:r>
            <a:r>
              <a:rPr lang="en-US" sz="1400" dirty="0" smtClean="0">
                <a:solidFill>
                  <a:srgbClr val="FF0000"/>
                </a:solidFill>
              </a:rPr>
              <a:t>all </a:t>
            </a:r>
            <a:r>
              <a:rPr lang="en-US" sz="1400" dirty="0">
                <a:solidFill>
                  <a:srgbClr val="FF0000"/>
                </a:solidFill>
              </a:rPr>
              <a:t>email </a:t>
            </a:r>
            <a:r>
              <a:rPr lang="en-US" sz="1400" dirty="0" smtClean="0">
                <a:solidFill>
                  <a:srgbClr val="FF0000"/>
                </a:solidFill>
              </a:rPr>
              <a:t>communications </a:t>
            </a:r>
            <a:r>
              <a:rPr lang="en-US" sz="1400" dirty="0">
                <a:solidFill>
                  <a:srgbClr val="FF0000"/>
                </a:solidFill>
              </a:rPr>
              <a:t>to avoid auto-deleting or </a:t>
            </a:r>
            <a:r>
              <a:rPr lang="en-US" sz="1400" dirty="0" smtClean="0">
                <a:solidFill>
                  <a:srgbClr val="FF0000"/>
                </a:solidFill>
              </a:rPr>
              <a:t>junk-filtering.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Problem-3: Polar Plot of Second Order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524000"/>
            <a:ext cx="330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Consider a </a:t>
            </a:r>
            <a:r>
              <a:rPr lang="en-US" dirty="0" smtClean="0"/>
              <a:t>second </a:t>
            </a:r>
            <a:r>
              <a:rPr lang="en-US" dirty="0"/>
              <a:t>order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524000"/>
            <a:ext cx="304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 </a:t>
            </a:r>
            <a:r>
              <a:rPr lang="en-US" dirty="0" smtClean="0"/>
              <a:t>T </a:t>
            </a:r>
            <a:r>
              <a:rPr lang="en-US" dirty="0"/>
              <a:t>is the time constant.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3738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Representing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in the </a:t>
            </a:r>
            <a:r>
              <a:rPr lang="en-US" dirty="0">
                <a:solidFill>
                  <a:srgbClr val="FF0000"/>
                </a:solidFill>
              </a:rPr>
              <a:t>frequency response form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smtClean="0"/>
              <a:t>) by replacing </a:t>
            </a:r>
            <a:r>
              <a:rPr lang="en-US" b="1" dirty="0" smtClean="0">
                <a:solidFill>
                  <a:srgbClr val="FF0000"/>
                </a:solidFill>
              </a:rPr>
              <a:t>s = j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974068"/>
            <a:ext cx="572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), i.e., </a:t>
            </a:r>
            <a:r>
              <a:rPr lang="en-US" dirty="0" smtClean="0"/>
              <a:t>|</a:t>
            </a:r>
            <a:r>
              <a:rPr lang="en-US" i="1" dirty="0"/>
              <a:t> 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) </a:t>
            </a:r>
            <a:r>
              <a:rPr lang="en-US" dirty="0" smtClean="0"/>
              <a:t>|, is obtained as;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5638800"/>
            <a:ext cx="529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>
                <a:solidFill>
                  <a:srgbClr val="FF0000"/>
                </a:solidFill>
              </a:rPr>
              <a:t>phase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), denoted </a:t>
            </a:r>
            <a:r>
              <a:rPr lang="en-US" dirty="0" smtClean="0"/>
              <a:t>by, </a:t>
            </a:r>
            <a:r>
              <a:rPr lang="en-US" dirty="0"/>
              <a:t>φ , </a:t>
            </a:r>
            <a:r>
              <a:rPr lang="en-US" dirty="0" smtClean="0"/>
              <a:t>is obtained as;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799"/>
            <a:ext cx="2743200" cy="6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19399"/>
            <a:ext cx="3383280" cy="62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14850"/>
            <a:ext cx="3749040" cy="8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6191250"/>
            <a:ext cx="4480560" cy="40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7800" y="3771900"/>
            <a:ext cx="3381375" cy="2933700"/>
            <a:chOff x="5534025" y="1600200"/>
            <a:chExt cx="3381375" cy="29337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425" y="1600200"/>
              <a:ext cx="284797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2667000"/>
              <a:ext cx="8667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0871"/>
            <a:ext cx="3474720" cy="179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40847" y="4278868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 Plot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686" y="76200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start of plot where ω =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297668"/>
            <a:ext cx="318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end of plot where ω = 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164194"/>
                <a:ext cx="3089692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1+0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1+0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64194"/>
                <a:ext cx="3089692" cy="6646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6180" y="1295400"/>
                <a:ext cx="4038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80" y="1295400"/>
                <a:ext cx="403822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2764394"/>
                <a:ext cx="2416431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64394"/>
                <a:ext cx="2416431" cy="6646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29031" y="2907268"/>
                <a:ext cx="6038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=−90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°−90°=−18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31" y="2907268"/>
                <a:ext cx="603876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52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Problem-4: Sketch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Nyquist</a:t>
            </a:r>
            <a:r>
              <a:rPr lang="en-US" sz="2000" b="1" dirty="0">
                <a:solidFill>
                  <a:srgbClr val="FF0000"/>
                </a:solidFill>
              </a:rPr>
              <a:t> diagram for the system shown in the following figure, and </a:t>
            </a:r>
            <a:r>
              <a:rPr lang="en-US" sz="2000" b="1" dirty="0" smtClean="0">
                <a:solidFill>
                  <a:srgbClr val="FF0000"/>
                </a:solidFill>
              </a:rPr>
              <a:t>then determine </a:t>
            </a:r>
            <a:r>
              <a:rPr lang="en-US" sz="2000" b="1" dirty="0">
                <a:solidFill>
                  <a:srgbClr val="FF0000"/>
                </a:solidFill>
              </a:rPr>
              <a:t>the system stability using the </a:t>
            </a:r>
            <a:r>
              <a:rPr lang="en-US" sz="2000" b="1" dirty="0" err="1">
                <a:solidFill>
                  <a:srgbClr val="FF0000"/>
                </a:solidFill>
              </a:rPr>
              <a:t>Nyquist</a:t>
            </a:r>
            <a:r>
              <a:rPr lang="en-US" sz="2000" b="1" dirty="0">
                <a:solidFill>
                  <a:srgbClr val="FF0000"/>
                </a:solidFill>
              </a:rPr>
              <a:t> criterion.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676400"/>
            <a:ext cx="56197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29600" cy="30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24600" y="6031468"/>
            <a:ext cx="1074792" cy="369332"/>
            <a:chOff x="533400" y="2971800"/>
            <a:chExt cx="1074792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3400" y="3168823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43000" y="297180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65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58000" cy="145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400800" cy="157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80" y="5498068"/>
            <a:ext cx="409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start of plot where ω 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5970975"/>
                <a:ext cx="3250570" cy="734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(0)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=16.67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970975"/>
                <a:ext cx="3250570" cy="734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7518" y="6016668"/>
                <a:ext cx="298588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18" y="6016668"/>
                <a:ext cx="2985882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04800" y="4267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Now that we have expressions for the magnitude and phase of the frequency response, </a:t>
            </a:r>
            <a:r>
              <a:rPr lang="en-US" dirty="0" smtClean="0"/>
              <a:t>we can </a:t>
            </a:r>
            <a:r>
              <a:rPr lang="en-US" dirty="0"/>
              <a:t>sketch the polar plot using the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key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55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5930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Where the plot crosses the real axis, </a:t>
            </a:r>
            <a:r>
              <a:rPr lang="en-US" dirty="0"/>
              <a:t>i.e., </a:t>
            </a:r>
            <a:r>
              <a:rPr lang="en-US" b="1" dirty="0" err="1"/>
              <a:t>Im</a:t>
            </a:r>
            <a:r>
              <a:rPr lang="en-US" b="1" dirty="0"/>
              <a:t>(</a:t>
            </a:r>
            <a:r>
              <a:rPr lang="en-US" b="1" i="1" dirty="0"/>
              <a:t>G</a:t>
            </a:r>
            <a:r>
              <a:rPr lang="en-US" b="1" dirty="0"/>
              <a:t>(</a:t>
            </a:r>
            <a:r>
              <a:rPr lang="en-US" b="1" i="1" dirty="0" err="1"/>
              <a:t>j</a:t>
            </a:r>
            <a:r>
              <a:rPr lang="en-US" b="1" dirty="0" err="1"/>
              <a:t>ω</a:t>
            </a:r>
            <a:r>
              <a:rPr lang="en-US" b="1" dirty="0"/>
              <a:t>))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57450"/>
            <a:ext cx="8503920" cy="7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1002268"/>
            <a:ext cx="406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end of plot where ω = 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1981200"/>
                <a:ext cx="2610266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(∞)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610266" cy="670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4800" y="1981200"/>
                <a:ext cx="4850174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=−3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×90°=−270°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981200"/>
                <a:ext cx="4850174" cy="648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44590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Take the imaginary part of equation (a), and put equal to zero, to get the value of frequency </a:t>
            </a:r>
            <a:r>
              <a:rPr lang="el-GR" dirty="0" smtClean="0"/>
              <a:t>ω</a:t>
            </a:r>
            <a:r>
              <a:rPr lang="en-US" dirty="0" smtClean="0"/>
              <a:t> at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interception </a:t>
            </a:r>
            <a:r>
              <a:rPr lang="en-US" dirty="0" smtClean="0"/>
              <a:t>of real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7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3159882"/>
            <a:ext cx="8778240" cy="362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7620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Where the plot crosses the imaginary axis, Re(</a:t>
            </a:r>
            <a:r>
              <a:rPr lang="en-US" b="1" i="1" dirty="0"/>
              <a:t>G</a:t>
            </a:r>
            <a:r>
              <a:rPr lang="en-US" b="1" dirty="0"/>
              <a:t>(</a:t>
            </a:r>
            <a:r>
              <a:rPr lang="en-US" b="1" i="1" dirty="0" err="1"/>
              <a:t>j</a:t>
            </a:r>
            <a:r>
              <a:rPr lang="en-US" b="1" dirty="0" err="1"/>
              <a:t>ω</a:t>
            </a:r>
            <a:r>
              <a:rPr lang="en-US" b="1" dirty="0"/>
              <a:t>))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8846"/>
            <a:ext cx="7498080" cy="7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Take the real part of equation (a), and put equal to zero, to get the value of frequency </a:t>
            </a:r>
            <a:r>
              <a:rPr lang="el-GR" dirty="0" smtClean="0"/>
              <a:t>ω</a:t>
            </a:r>
            <a:r>
              <a:rPr lang="en-US" dirty="0" smtClean="0"/>
              <a:t> at the interception of imaginary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0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Problem-5: Sketch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polar plot for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following transfer function.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468880" cy="7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212467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Representing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in the </a:t>
            </a:r>
            <a:r>
              <a:rPr lang="en-US" dirty="0">
                <a:solidFill>
                  <a:srgbClr val="FF0000"/>
                </a:solidFill>
              </a:rPr>
              <a:t>frequency response form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smtClean="0"/>
              <a:t>) by replacing </a:t>
            </a:r>
            <a:r>
              <a:rPr lang="en-US" b="1" dirty="0" smtClean="0">
                <a:solidFill>
                  <a:srgbClr val="FF0000"/>
                </a:solidFill>
              </a:rPr>
              <a:t>s = j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, and then Multiply </a:t>
            </a:r>
            <a:r>
              <a:rPr lang="en-US" dirty="0"/>
              <a:t>both numerator and denominator by the conjugate </a:t>
            </a:r>
            <a:r>
              <a:rPr lang="en-US" dirty="0" smtClean="0"/>
              <a:t>of denominator.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6550"/>
            <a:ext cx="5105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19800"/>
            <a:ext cx="3352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48400" y="6230421"/>
            <a:ext cx="1074792" cy="369332"/>
            <a:chOff x="533400" y="2971800"/>
            <a:chExt cx="1074792" cy="3693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33400" y="3168823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43000" y="297180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3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80" y="849868"/>
            <a:ext cx="409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start of plot where ω 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070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frequency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</a:t>
            </a:r>
            <a:r>
              <a:rPr lang="en-US" dirty="0"/>
              <a:t>we only observe the most significant terms that take the effect.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1800" y="1695450"/>
            <a:ext cx="3695700" cy="742950"/>
            <a:chOff x="2971800" y="1924050"/>
            <a:chExt cx="3695700" cy="7429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924050"/>
              <a:ext cx="320040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167967"/>
              <a:ext cx="41910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71775"/>
            <a:ext cx="3429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882259"/>
            <a:ext cx="232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Magnitude at </a:t>
            </a:r>
            <a:r>
              <a:rPr lang="el-GR" b="1" dirty="0"/>
              <a:t>ω</a:t>
            </a:r>
            <a:r>
              <a:rPr lang="en-US" b="1" dirty="0"/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939534"/>
            <a:ext cx="177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at </a:t>
            </a:r>
            <a:r>
              <a:rPr lang="el-GR" b="1" dirty="0"/>
              <a:t>ω</a:t>
            </a:r>
            <a:r>
              <a:rPr lang="en-US" b="1" dirty="0"/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4800" y="3821668"/>
            <a:ext cx="406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end of plot where ω = ∞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2304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At </a:t>
            </a:r>
            <a:r>
              <a:rPr lang="en-US" dirty="0" smtClean="0"/>
              <a:t>frequency </a:t>
            </a:r>
            <a:r>
              <a:rPr lang="el-GR" dirty="0" smtClean="0"/>
              <a:t>ω</a:t>
            </a:r>
            <a:r>
              <a:rPr lang="en-US" dirty="0" smtClean="0"/>
              <a:t> = </a:t>
            </a:r>
            <a:r>
              <a:rPr lang="el-GR" dirty="0" smtClean="0"/>
              <a:t>∞</a:t>
            </a:r>
            <a:r>
              <a:rPr lang="en-US" dirty="0" smtClean="0"/>
              <a:t>, </a:t>
            </a:r>
            <a:r>
              <a:rPr lang="en-US" dirty="0"/>
              <a:t>we shall look at the most significant term that takes effect when the </a:t>
            </a:r>
            <a:r>
              <a:rPr lang="en-US" dirty="0" smtClean="0"/>
              <a:t>frequency approaches </a:t>
            </a:r>
            <a:r>
              <a:rPr lang="en-US" dirty="0"/>
              <a:t>infinity.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933950"/>
            <a:ext cx="43148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8709" y="5177909"/>
            <a:ext cx="235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Magnitude at </a:t>
            </a:r>
            <a:r>
              <a:rPr lang="el-GR" b="1" dirty="0"/>
              <a:t>ω</a:t>
            </a:r>
            <a:r>
              <a:rPr lang="en-US" b="1" dirty="0"/>
              <a:t> 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∞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172200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at </a:t>
            </a:r>
            <a:r>
              <a:rPr lang="el-GR" b="1" dirty="0"/>
              <a:t>ω</a:t>
            </a:r>
            <a:r>
              <a:rPr lang="en-US" b="1" dirty="0"/>
              <a:t> 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∞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895975"/>
            <a:ext cx="40576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4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498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Where the plot crosses the real axis, </a:t>
            </a:r>
            <a:r>
              <a:rPr lang="en-US" dirty="0"/>
              <a:t>i.e., </a:t>
            </a:r>
            <a:r>
              <a:rPr lang="en-US" b="1" dirty="0" err="1"/>
              <a:t>Im</a:t>
            </a:r>
            <a:r>
              <a:rPr lang="en-US" b="1" dirty="0"/>
              <a:t>(</a:t>
            </a:r>
            <a:r>
              <a:rPr lang="en-US" b="1" i="1" dirty="0"/>
              <a:t>G</a:t>
            </a:r>
            <a:r>
              <a:rPr lang="en-US" b="1" dirty="0"/>
              <a:t>(</a:t>
            </a:r>
            <a:r>
              <a:rPr lang="en-US" b="1" i="1" dirty="0" err="1"/>
              <a:t>j</a:t>
            </a:r>
            <a:r>
              <a:rPr lang="en-US" b="1" dirty="0" err="1"/>
              <a:t>ω</a:t>
            </a:r>
            <a:r>
              <a:rPr lang="en-US" b="1" dirty="0"/>
              <a:t>))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33648"/>
            <a:ext cx="3291840" cy="224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37" y="5897880"/>
            <a:ext cx="2153463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5078147"/>
                <a:ext cx="8534400" cy="70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Therefore, the intersection point between the polar plot and the real axis, when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</m:e>
                    </m:rad>
                  </m:oMath>
                </a14:m>
                <a:r>
                  <a:rPr lang="en-US" dirty="0" smtClean="0"/>
                  <a:t> is located at;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78147"/>
                <a:ext cx="8534400" cy="704745"/>
              </a:xfrm>
              <a:prstGeom prst="rect">
                <a:avLst/>
              </a:prstGeom>
              <a:blipFill rotWithShape="1">
                <a:blip r:embed="rId4"/>
                <a:stretch>
                  <a:fillRect l="-643" t="-4310" r="-571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14110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Take the imaginary part of equation (a), and put equal to zero, to get the value of frequency </a:t>
            </a:r>
            <a:r>
              <a:rPr lang="el-GR" dirty="0" smtClean="0"/>
              <a:t>ω</a:t>
            </a:r>
            <a:r>
              <a:rPr lang="en-US" dirty="0" smtClean="0"/>
              <a:t> at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interception </a:t>
            </a:r>
            <a:r>
              <a:rPr lang="en-US" dirty="0" smtClean="0"/>
              <a:t>of real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7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620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Where the plot crosses the imaginary axis, Re(</a:t>
            </a:r>
            <a:r>
              <a:rPr lang="en-US" b="1" i="1" dirty="0"/>
              <a:t>G</a:t>
            </a:r>
            <a:r>
              <a:rPr lang="en-US" b="1" dirty="0"/>
              <a:t>(</a:t>
            </a:r>
            <a:r>
              <a:rPr lang="en-US" b="1" i="1" dirty="0" err="1"/>
              <a:t>j</a:t>
            </a:r>
            <a:r>
              <a:rPr lang="en-US" b="1" dirty="0" err="1"/>
              <a:t>ω</a:t>
            </a:r>
            <a:r>
              <a:rPr lang="en-US" b="1" dirty="0"/>
              <a:t>))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935480"/>
            <a:ext cx="340406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1366002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3200400"/>
                <a:ext cx="8534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Therefore, the intersection point between the polar plot and the imaginary axis is when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r>
                  <a:rPr lang="en-US" dirty="0" smtClean="0"/>
                  <a:t> is located at;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85344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43" t="-4717" r="-5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42957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3962400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 Plot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993673"/>
                  </p:ext>
                </p:extLst>
              </p:nvPr>
            </p:nvGraphicFramePr>
            <p:xfrm>
              <a:off x="304800" y="4343400"/>
              <a:ext cx="3886200" cy="24212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2954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|G(j</a:t>
                          </a:r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)|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/>
                              <a:ea typeface="Cambria Math"/>
                            </a:rPr>
                            <a:t>∠G(j</a:t>
                          </a:r>
                          <a:r>
                            <a:rPr lang="el-GR" dirty="0" smtClean="0">
                              <a:latin typeface="Cambria Math"/>
                              <a:ea typeface="Cambria Math"/>
                            </a:rPr>
                            <a:t>ω</a:t>
                          </a:r>
                          <a:r>
                            <a:rPr lang="en-US" dirty="0" smtClean="0">
                              <a:latin typeface="Cambria Math"/>
                              <a:ea typeface="Cambria Math"/>
                            </a:rPr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 = </a:t>
                          </a:r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∞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90</a:t>
                          </a:r>
                          <a:r>
                            <a:rPr lang="en-US" sz="1600" baseline="30000" dirty="0" smtClean="0">
                              <a:latin typeface="Arial" pitchFamily="34" charset="0"/>
                              <a:cs typeface="Arial" pitchFamily="34" charset="0"/>
                            </a:rPr>
                            <a:t>o</a:t>
                          </a:r>
                          <a:endParaRPr lang="en-US" sz="1600" baseline="300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 = ∞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270</a:t>
                          </a:r>
                          <a:r>
                            <a:rPr lang="en-US" sz="1600" baseline="30000" dirty="0" smtClean="0">
                              <a:latin typeface="Arial" pitchFamily="34" charset="0"/>
                              <a:cs typeface="Arial" pitchFamily="34" charset="0"/>
                            </a:rPr>
                            <a:t>o</a:t>
                          </a:r>
                          <a:endParaRPr lang="en-US" sz="1600" baseline="300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Cross Re: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l-GR" i="1" dirty="0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Cross </a:t>
                          </a:r>
                          <a:r>
                            <a:rPr lang="en-US" dirty="0" err="1" smtClean="0"/>
                            <a:t>Img</a:t>
                          </a:r>
                          <a:r>
                            <a:rPr lang="en-US" dirty="0" smtClean="0"/>
                            <a:t>: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l-GR" i="1" dirty="0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=∞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912059"/>
                  </p:ext>
                </p:extLst>
              </p:nvPr>
            </p:nvGraphicFramePr>
            <p:xfrm>
              <a:off x="304800" y="4343400"/>
              <a:ext cx="3886200" cy="24212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2954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|G(j</a:t>
                          </a:r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)|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mbria Math"/>
                              <a:ea typeface="Cambria Math"/>
                            </a:rPr>
                            <a:t>∠G(j</a:t>
                          </a:r>
                          <a:r>
                            <a:rPr lang="el-GR" dirty="0" smtClean="0">
                              <a:latin typeface="Cambria Math"/>
                              <a:ea typeface="Cambria Math"/>
                            </a:rPr>
                            <a:t>ω</a:t>
                          </a:r>
                          <a:r>
                            <a:rPr lang="en-US" dirty="0" smtClean="0">
                              <a:latin typeface="Cambria Math"/>
                              <a:ea typeface="Cambria Math"/>
                            </a:rPr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 = </a:t>
                          </a:r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∞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90</a:t>
                          </a:r>
                          <a:r>
                            <a:rPr lang="en-US" sz="1600" baseline="30000" dirty="0" smtClean="0">
                              <a:latin typeface="Arial" pitchFamily="34" charset="0"/>
                              <a:cs typeface="Arial" pitchFamily="34" charset="0"/>
                            </a:rPr>
                            <a:t>o</a:t>
                          </a:r>
                          <a:endParaRPr lang="en-US" sz="1600" baseline="300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 = ∞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270</a:t>
                          </a:r>
                          <a:r>
                            <a:rPr lang="en-US" sz="1600" baseline="30000" dirty="0" smtClean="0">
                              <a:latin typeface="Arial" pitchFamily="34" charset="0"/>
                              <a:cs typeface="Arial" pitchFamily="34" charset="0"/>
                            </a:rPr>
                            <a:t>o</a:t>
                          </a:r>
                          <a:endParaRPr lang="en-US" sz="1600" baseline="300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6686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71818" r="-199531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472" t="-171818" r="-100472" b="-10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284762" r="-199531" b="-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r>
                            <a:rPr lang="en-US" sz="1600" dirty="0" smtClean="0"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381000" y="121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Take the real part of equation (a), and put equal to zero, to get the value of frequency </a:t>
            </a:r>
            <a:r>
              <a:rPr lang="el-GR" dirty="0" smtClean="0"/>
              <a:t>ω</a:t>
            </a:r>
            <a:r>
              <a:rPr lang="en-US" dirty="0" smtClean="0"/>
              <a:t> at the interception of imaginary 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</a:t>
            </a:r>
            <a:r>
              <a:rPr lang="en-US" sz="4000" b="1" dirty="0" err="1" smtClean="0"/>
              <a:t>Nyquist</a:t>
            </a:r>
            <a:r>
              <a:rPr lang="en-US" sz="4000" b="1" dirty="0" smtClean="0"/>
              <a:t> Criterion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590800" y="3593068"/>
            <a:ext cx="418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Frequency Response Analysis 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186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533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Problem-6: Sketch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polar plot for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following transfer function.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1295399"/>
            <a:ext cx="3657600" cy="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3738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Representing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)H(s)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frequency response form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</a:t>
            </a:r>
            <a:r>
              <a:rPr lang="en-US" dirty="0" smtClean="0"/>
              <a:t>H(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r>
              <a:rPr lang="en-US" dirty="0" smtClean="0"/>
              <a:t>) by replacing </a:t>
            </a:r>
            <a:r>
              <a:rPr lang="en-US" b="1" dirty="0" smtClean="0">
                <a:solidFill>
                  <a:srgbClr val="FF0000"/>
                </a:solidFill>
              </a:rPr>
              <a:t>s = j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974068"/>
            <a:ext cx="589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H(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r>
              <a:rPr lang="en-US" dirty="0"/>
              <a:t>) i.e., </a:t>
            </a:r>
            <a:r>
              <a:rPr lang="en-US" dirty="0" smtClean="0"/>
              <a:t>|</a:t>
            </a:r>
            <a:r>
              <a:rPr lang="en-US" i="1" dirty="0" smtClean="0"/>
              <a:t>G</a:t>
            </a:r>
            <a:r>
              <a:rPr lang="en-US" dirty="0" smtClean="0"/>
              <a:t>H(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r>
              <a:rPr lang="en-US" dirty="0" smtClean="0"/>
              <a:t>)|, is obtained as;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5486400"/>
                <a:ext cx="5466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b="1" dirty="0">
                    <a:solidFill>
                      <a:srgbClr val="FF0000"/>
                    </a:solidFill>
                  </a:rPr>
                  <a:t>phase</a:t>
                </a:r>
                <a:r>
                  <a:rPr lang="en-US" dirty="0"/>
                  <a:t> of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H(</a:t>
                </a:r>
                <a:r>
                  <a:rPr lang="en-US" i="1" dirty="0" err="1" smtClean="0"/>
                  <a:t>j</a:t>
                </a:r>
                <a:r>
                  <a:rPr lang="en-US" dirty="0" err="1" smtClean="0"/>
                  <a:t>ω</a:t>
                </a:r>
                <a:r>
                  <a:rPr lang="en-US" dirty="0"/>
                  <a:t>) denoted </a:t>
                </a:r>
                <a:r>
                  <a:rPr lang="en-US" dirty="0" smtClean="0"/>
                  <a:t>by,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is obtained as;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546662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596"/>
            <a:ext cx="3108960" cy="83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800" y="4495800"/>
                <a:ext cx="2712473" cy="7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95800"/>
                <a:ext cx="2712473" cy="729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6550" y="5867400"/>
                <a:ext cx="314325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𝐺𝐻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5867400"/>
                <a:ext cx="3143250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15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80" y="609600"/>
            <a:ext cx="409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start of plot where ω 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1066800"/>
                <a:ext cx="2772554" cy="7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(0)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66800"/>
                <a:ext cx="2772554" cy="7290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67518" y="1143000"/>
                <a:ext cx="3167021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18" y="1143000"/>
                <a:ext cx="3167021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800" y="1981200"/>
            <a:ext cx="406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end of plot where ω = 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438400"/>
                <a:ext cx="2907206" cy="7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(∞)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38400"/>
                <a:ext cx="2907206" cy="7290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291840" cy="386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6444" y="2438400"/>
                <a:ext cx="3640356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90°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44" y="2438400"/>
                <a:ext cx="3640356" cy="6158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740847" y="3429000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 Plot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45863"/>
              </p:ext>
            </p:extLst>
          </p:nvPr>
        </p:nvGraphicFramePr>
        <p:xfrm>
          <a:off x="457200" y="4343400"/>
          <a:ext cx="3886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|GH(j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∠GH(j</a:t>
                      </a:r>
                      <a:r>
                        <a:rPr lang="el-GR" dirty="0" smtClean="0">
                          <a:latin typeface="Cambria Math"/>
                          <a:ea typeface="Cambria Math"/>
                        </a:rPr>
                        <a:t>ω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=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= 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57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251292"/>
            <a:ext cx="8961120" cy="522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7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90598"/>
            <a:ext cx="5577840" cy="21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4" y="3962400"/>
            <a:ext cx="8145316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26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00100"/>
            <a:ext cx="6126480" cy="46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410200"/>
            <a:ext cx="6477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41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82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Four Important Points for Derivation the </a:t>
            </a:r>
            <a:r>
              <a:rPr lang="en-US" dirty="0" err="1" smtClean="0"/>
              <a:t>Nyquist</a:t>
            </a:r>
            <a:r>
              <a:rPr lang="en-US" dirty="0" smtClean="0"/>
              <a:t> Criterion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797076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relationship between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poles of </a:t>
            </a:r>
            <a:r>
              <a:rPr lang="en-US" dirty="0" smtClean="0"/>
              <a:t> 1 + G(s)H(s) </a:t>
            </a:r>
            <a:r>
              <a:rPr lang="en-US" dirty="0"/>
              <a:t>and the poles </a:t>
            </a:r>
            <a:r>
              <a:rPr lang="en-US" dirty="0" smtClean="0"/>
              <a:t>of G(s)H(s);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relationship between </a:t>
            </a:r>
            <a:r>
              <a:rPr lang="en-US" dirty="0" smtClean="0"/>
              <a:t>the zeros </a:t>
            </a:r>
            <a:r>
              <a:rPr lang="en-US" dirty="0"/>
              <a:t>of 1 + G(s)H(s) </a:t>
            </a:r>
            <a:r>
              <a:rPr lang="en-US" dirty="0" smtClean="0"/>
              <a:t>and </a:t>
            </a:r>
            <a:r>
              <a:rPr lang="en-US" dirty="0"/>
              <a:t>the poles of the closed-loop transfer function, T(s);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concept </a:t>
            </a:r>
            <a:r>
              <a:rPr lang="en-US" dirty="0"/>
              <a:t>of mapping points;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concept of mapping contours.</a:t>
            </a:r>
          </a:p>
        </p:txBody>
      </p:sp>
    </p:spTree>
    <p:extLst>
      <p:ext uri="{BB962C8B-B14F-4D97-AF65-F5344CB8AC3E}">
        <p14:creationId xmlns:p14="http://schemas.microsoft.com/office/powerpoint/2010/main" val="261159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858000" cy="386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923472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conclude that;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he </a:t>
            </a:r>
            <a:r>
              <a:rPr lang="en-US" dirty="0">
                <a:solidFill>
                  <a:schemeClr val="tx2"/>
                </a:solidFill>
              </a:rPr>
              <a:t>poles of </a:t>
            </a:r>
            <a:r>
              <a:rPr lang="en-US" dirty="0">
                <a:solidFill>
                  <a:srgbClr val="C00000"/>
                </a:solidFill>
              </a:rPr>
              <a:t>1 + G(s)H(s) </a:t>
            </a:r>
            <a:r>
              <a:rPr lang="en-US" dirty="0" smtClean="0">
                <a:solidFill>
                  <a:schemeClr val="tx2"/>
                </a:solidFill>
              </a:rPr>
              <a:t>are </a:t>
            </a:r>
            <a:r>
              <a:rPr lang="en-US" dirty="0">
                <a:solidFill>
                  <a:schemeClr val="tx2"/>
                </a:solidFill>
              </a:rPr>
              <a:t>the same as </a:t>
            </a:r>
            <a:r>
              <a:rPr lang="en-US" dirty="0" smtClean="0">
                <a:solidFill>
                  <a:schemeClr val="tx2"/>
                </a:solidFill>
              </a:rPr>
              <a:t>the poles </a:t>
            </a:r>
            <a:r>
              <a:rPr lang="en-US" dirty="0">
                <a:solidFill>
                  <a:schemeClr val="tx2"/>
                </a:solidFill>
              </a:rPr>
              <a:t>of </a:t>
            </a:r>
            <a:r>
              <a:rPr lang="en-US" dirty="0">
                <a:solidFill>
                  <a:srgbClr val="C00000"/>
                </a:solidFill>
              </a:rPr>
              <a:t>G(s)H(s), </a:t>
            </a:r>
            <a:r>
              <a:rPr lang="en-US" dirty="0">
                <a:solidFill>
                  <a:schemeClr val="tx2"/>
                </a:solidFill>
              </a:rPr>
              <a:t>the open-loop </a:t>
            </a:r>
            <a:r>
              <a:rPr lang="en-US" dirty="0" smtClean="0">
                <a:solidFill>
                  <a:schemeClr val="tx2"/>
                </a:solidFill>
              </a:rPr>
              <a:t>system.</a:t>
            </a: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zeros of </a:t>
            </a:r>
            <a:r>
              <a:rPr lang="en-US" dirty="0">
                <a:solidFill>
                  <a:srgbClr val="C00000"/>
                </a:solidFill>
              </a:rPr>
              <a:t>1 + G(s)H(s) </a:t>
            </a:r>
            <a:r>
              <a:rPr lang="en-US" dirty="0" smtClean="0">
                <a:solidFill>
                  <a:schemeClr val="tx2"/>
                </a:solidFill>
              </a:rPr>
              <a:t>are the same </a:t>
            </a:r>
            <a:r>
              <a:rPr lang="en-US" dirty="0">
                <a:solidFill>
                  <a:schemeClr val="tx2"/>
                </a:solidFill>
              </a:rPr>
              <a:t>as the poles of </a:t>
            </a:r>
            <a:r>
              <a:rPr lang="en-US" dirty="0">
                <a:solidFill>
                  <a:srgbClr val="C00000"/>
                </a:solidFill>
              </a:rPr>
              <a:t>T(s), </a:t>
            </a:r>
            <a:r>
              <a:rPr lang="en-US" dirty="0">
                <a:solidFill>
                  <a:schemeClr val="tx2"/>
                </a:solidFill>
              </a:rPr>
              <a:t>the closed-loop system.</a:t>
            </a:r>
          </a:p>
        </p:txBody>
      </p:sp>
    </p:spTree>
    <p:extLst>
      <p:ext uri="{BB962C8B-B14F-4D97-AF65-F5344CB8AC3E}">
        <p14:creationId xmlns:p14="http://schemas.microsoft.com/office/powerpoint/2010/main" val="222366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305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The Concept of Mapping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52400" y="2249031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we take </a:t>
            </a:r>
            <a:r>
              <a:rPr lang="en-US" sz="2000" dirty="0"/>
              <a:t>a </a:t>
            </a:r>
            <a:r>
              <a:rPr lang="en-US" sz="2000" dirty="0" smtClean="0"/>
              <a:t>complex number s = </a:t>
            </a:r>
            <a:r>
              <a:rPr lang="en-US" sz="2000" dirty="0" err="1" smtClean="0"/>
              <a:t>x+</a:t>
            </a:r>
            <a:r>
              <a:rPr lang="en-US" sz="2000" i="1" dirty="0" err="1" smtClean="0"/>
              <a:t>j</a:t>
            </a:r>
            <a:r>
              <a:rPr lang="en-US" sz="2000" dirty="0" err="1" smtClean="0"/>
              <a:t>y</a:t>
            </a:r>
            <a:r>
              <a:rPr lang="en-US" sz="2000" dirty="0" smtClean="0"/>
              <a:t> on </a:t>
            </a:r>
            <a:r>
              <a:rPr lang="en-US" sz="2000" dirty="0"/>
              <a:t>the </a:t>
            </a:r>
            <a:r>
              <a:rPr lang="en-US" sz="2000" dirty="0" smtClean="0"/>
              <a:t>s-plane and </a:t>
            </a:r>
            <a:r>
              <a:rPr lang="en-US" sz="2000" dirty="0"/>
              <a:t>substitute it into a function, F(s), another complex number results. This process </a:t>
            </a:r>
            <a:r>
              <a:rPr lang="en-US" sz="2000" dirty="0" smtClean="0"/>
              <a:t>is called </a:t>
            </a:r>
            <a:r>
              <a:rPr lang="en-US" sz="2000" dirty="0"/>
              <a:t>mapping</a:t>
            </a:r>
            <a:r>
              <a:rPr lang="en-US" sz="2000" dirty="0" smtClean="0"/>
              <a:t>.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</a:t>
            </a:r>
            <a:r>
              <a:rPr lang="en-US" sz="2000" b="1" dirty="0" smtClean="0"/>
              <a:t>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term mapping is defined as the substitution of a complex number into a function, F(s), </a:t>
            </a:r>
            <a:r>
              <a:rPr lang="en-US" sz="2000" dirty="0" smtClean="0"/>
              <a:t>to get another </a:t>
            </a:r>
            <a:r>
              <a:rPr lang="en-US" sz="2000" dirty="0"/>
              <a:t>complex </a:t>
            </a:r>
            <a:r>
              <a:rPr lang="en-US" sz="2000" dirty="0" smtClean="0"/>
              <a:t>number.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49162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For example</a:t>
            </a:r>
            <a:r>
              <a:rPr lang="en-US" dirty="0"/>
              <a:t>, substituting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 =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 + j3 </a:t>
            </a:r>
            <a:r>
              <a:rPr lang="en-US" dirty="0"/>
              <a:t>into the </a:t>
            </a:r>
            <a:r>
              <a:rPr lang="en-US" dirty="0" smtClean="0"/>
              <a:t>function </a:t>
            </a:r>
            <a:r>
              <a:rPr lang="en-US" b="1" dirty="0" smtClean="0">
                <a:solidFill>
                  <a:schemeClr val="tx2"/>
                </a:solidFill>
              </a:rPr>
              <a:t>F(s) =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US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+2s + 1) </a:t>
            </a:r>
            <a:r>
              <a:rPr lang="en-US" dirty="0" smtClean="0"/>
              <a:t>yields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16+j30</a:t>
            </a:r>
            <a:r>
              <a:rPr lang="en-US" dirty="0" smtClean="0"/>
              <a:t>. We say that </a:t>
            </a:r>
            <a:r>
              <a:rPr lang="en-US" dirty="0">
                <a:latin typeface="Arial" pitchFamily="34" charset="0"/>
                <a:cs typeface="Arial" pitchFamily="34" charset="0"/>
              </a:rPr>
              <a:t>4 + j3</a:t>
            </a:r>
            <a:r>
              <a:rPr lang="en-US" dirty="0" smtClean="0"/>
              <a:t> maps into </a:t>
            </a:r>
            <a:r>
              <a:rPr lang="en-US" dirty="0">
                <a:latin typeface="Arial" pitchFamily="34" charset="0"/>
                <a:cs typeface="Arial" pitchFamily="34" charset="0"/>
              </a:rPr>
              <a:t>16+j30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through the function </a:t>
            </a: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+2s + 1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0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The Concept </a:t>
            </a:r>
            <a:r>
              <a:rPr lang="en-US" b="1" u="sng" dirty="0"/>
              <a:t>of </a:t>
            </a:r>
            <a:r>
              <a:rPr lang="en-US" b="1" u="sng" dirty="0" smtClean="0"/>
              <a:t>Mapping </a:t>
            </a:r>
            <a:r>
              <a:rPr lang="en-US" b="1" u="sng" dirty="0"/>
              <a:t>C</a:t>
            </a:r>
            <a:r>
              <a:rPr lang="en-US" b="1" u="sng" dirty="0" smtClean="0"/>
              <a:t>ontours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collection </a:t>
            </a:r>
            <a:r>
              <a:rPr lang="en-US" dirty="0" smtClean="0"/>
              <a:t>of points</a:t>
            </a:r>
            <a:r>
              <a:rPr lang="en-US" dirty="0"/>
              <a:t>, called a </a:t>
            </a:r>
            <a:r>
              <a:rPr lang="en-US" b="1" dirty="0" smtClean="0">
                <a:solidFill>
                  <a:srgbClr val="C00000"/>
                </a:solidFill>
              </a:rPr>
              <a:t>contour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229600" cy="28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5621789"/>
            <a:ext cx="8503920" cy="85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81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288"/>
            <a:ext cx="8305800" cy="362712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/>
              <a:t>Examples </a:t>
            </a:r>
            <a:r>
              <a:rPr lang="en-US" sz="3200" b="1" u="sng" dirty="0" smtClean="0"/>
              <a:t>of Contour </a:t>
            </a:r>
            <a:r>
              <a:rPr lang="en-US" sz="3200" b="1" u="sng" dirty="0"/>
              <a:t>M</a:t>
            </a:r>
            <a:r>
              <a:rPr lang="en-US" sz="3200" b="1" u="sng" dirty="0" smtClean="0"/>
              <a:t>apping</a:t>
            </a:r>
            <a:endParaRPr lang="en-US" sz="32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83" y="2286000"/>
            <a:ext cx="69422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4388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If we assume a </a:t>
            </a:r>
            <a:r>
              <a:rPr lang="en-US" dirty="0" smtClean="0"/>
              <a:t>clockwise direction </a:t>
            </a:r>
            <a:r>
              <a:rPr lang="en-US" dirty="0"/>
              <a:t>for mapping the points on contour </a:t>
            </a:r>
            <a:r>
              <a:rPr lang="en-US" b="1" dirty="0"/>
              <a:t>A</a:t>
            </a:r>
            <a:r>
              <a:rPr lang="en-US" dirty="0"/>
              <a:t>, the contour </a:t>
            </a:r>
            <a:r>
              <a:rPr lang="en-US" b="1" dirty="0"/>
              <a:t>B</a:t>
            </a:r>
            <a:r>
              <a:rPr lang="en-US" dirty="0"/>
              <a:t> maps a </a:t>
            </a:r>
            <a:r>
              <a:rPr lang="en-US" dirty="0" smtClean="0"/>
              <a:t>clockwise direction </a:t>
            </a:r>
            <a:r>
              <a:rPr lang="en-US" dirty="0"/>
              <a:t>if </a:t>
            </a:r>
            <a:r>
              <a:rPr lang="en-US" b="1" dirty="0"/>
              <a:t>F(s) </a:t>
            </a:r>
            <a:r>
              <a:rPr lang="en-US" dirty="0"/>
              <a:t>has just zeros or has just poles that are not encircled by the contour.</a:t>
            </a:r>
          </a:p>
        </p:txBody>
      </p:sp>
    </p:spTree>
    <p:extLst>
      <p:ext uri="{BB962C8B-B14F-4D97-AF65-F5344CB8AC3E}">
        <p14:creationId xmlns:p14="http://schemas.microsoft.com/office/powerpoint/2010/main" val="384130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 smtClean="0"/>
              <a:t>Nyquist</a:t>
            </a:r>
            <a:r>
              <a:rPr lang="en-US" b="1" u="sng" dirty="0" smtClean="0"/>
              <a:t> Plot or Polar Plot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Nyquist</a:t>
            </a:r>
            <a:r>
              <a:rPr lang="en-US" dirty="0"/>
              <a:t> Plots were invented by </a:t>
            </a:r>
            <a:r>
              <a:rPr lang="en-US" dirty="0" err="1"/>
              <a:t>Nyquist</a:t>
            </a:r>
            <a:r>
              <a:rPr lang="en-US" dirty="0"/>
              <a:t> - who worked at Bell Laboratories, the premiere technical organization in the U.S. at the time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Nyquist</a:t>
            </a:r>
            <a:r>
              <a:rPr lang="en-US" dirty="0" smtClean="0"/>
              <a:t> </a:t>
            </a:r>
            <a:r>
              <a:rPr lang="en-US" dirty="0"/>
              <a:t>Plots are a way of showing frequency responses of linear systems. 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several ways of displaying frequency response data, including Bode' plots and </a:t>
            </a:r>
            <a:r>
              <a:rPr lang="en-US" dirty="0" err="1"/>
              <a:t>Nyquist</a:t>
            </a:r>
            <a:r>
              <a:rPr lang="en-US" dirty="0"/>
              <a:t> plots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Bode' plots use frequency as the horizontal axis and use two separate plots to display amplitude and phase of the frequency </a:t>
            </a:r>
            <a:r>
              <a:rPr lang="en-US" dirty="0" smtClean="0"/>
              <a:t>response.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Nyquist</a:t>
            </a:r>
            <a:r>
              <a:rPr lang="en-US" dirty="0" smtClean="0"/>
              <a:t> </a:t>
            </a:r>
            <a:r>
              <a:rPr lang="en-US" dirty="0"/>
              <a:t>plots display both amplitude and phase angle on a single plot, using frequency as a parameter in the plot. 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Nyquist</a:t>
            </a:r>
            <a:r>
              <a:rPr lang="en-US" dirty="0" smtClean="0"/>
              <a:t> </a:t>
            </a:r>
            <a:r>
              <a:rPr lang="en-US" dirty="0"/>
              <a:t>plots have properties that allow you to see whether a system is stable or unstable.</a:t>
            </a:r>
          </a:p>
        </p:txBody>
      </p:sp>
    </p:spTree>
    <p:extLst>
      <p:ext uri="{BB962C8B-B14F-4D97-AF65-F5344CB8AC3E}">
        <p14:creationId xmlns:p14="http://schemas.microsoft.com/office/powerpoint/2010/main" val="3290415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3058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/>
              <a:t>Examples </a:t>
            </a:r>
            <a:r>
              <a:rPr lang="en-US" sz="2800" b="1" u="sng" dirty="0" smtClean="0"/>
              <a:t>of Contour </a:t>
            </a:r>
            <a:r>
              <a:rPr lang="en-US" sz="2800" b="1" u="sng" dirty="0"/>
              <a:t>M</a:t>
            </a:r>
            <a:r>
              <a:rPr lang="en-US" sz="2800" b="1" u="sng" dirty="0" smtClean="0"/>
              <a:t>apping</a:t>
            </a:r>
            <a:endParaRPr lang="en-US" sz="28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606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2192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b="1" dirty="0"/>
              <a:t>contour </a:t>
            </a:r>
            <a:r>
              <a:rPr lang="en-US" b="1" dirty="0" smtClean="0"/>
              <a:t>B </a:t>
            </a:r>
            <a:r>
              <a:rPr lang="en-US" dirty="0" smtClean="0"/>
              <a:t>maps </a:t>
            </a:r>
            <a:r>
              <a:rPr lang="en-US" dirty="0"/>
              <a:t>in a </a:t>
            </a:r>
            <a:r>
              <a:rPr lang="en-US" dirty="0" smtClean="0"/>
              <a:t>counter clockwise direction </a:t>
            </a:r>
            <a:r>
              <a:rPr lang="en-US" dirty="0"/>
              <a:t>if </a:t>
            </a:r>
            <a:r>
              <a:rPr lang="en-US" b="1" dirty="0"/>
              <a:t>F(s) </a:t>
            </a:r>
            <a:r>
              <a:rPr lang="en-US" dirty="0"/>
              <a:t>has just poles that </a:t>
            </a:r>
            <a:r>
              <a:rPr lang="en-US" dirty="0" smtClean="0"/>
              <a:t>are encircled </a:t>
            </a:r>
            <a:r>
              <a:rPr lang="en-US" dirty="0"/>
              <a:t>by the contour, Also, you should verify that, if the pole or zero of </a:t>
            </a:r>
            <a:r>
              <a:rPr lang="en-US" b="1" dirty="0"/>
              <a:t>F(s) </a:t>
            </a:r>
            <a:r>
              <a:rPr lang="en-US" dirty="0"/>
              <a:t>is enclosed by </a:t>
            </a:r>
            <a:r>
              <a:rPr lang="en-US" b="1" dirty="0"/>
              <a:t>contour A</a:t>
            </a:r>
            <a:r>
              <a:rPr lang="en-US" dirty="0"/>
              <a:t>, the mapping encircles the origin .</a:t>
            </a:r>
          </a:p>
        </p:txBody>
      </p:sp>
    </p:spTree>
    <p:extLst>
      <p:ext uri="{BB962C8B-B14F-4D97-AF65-F5344CB8AC3E}">
        <p14:creationId xmlns:p14="http://schemas.microsoft.com/office/powerpoint/2010/main" val="1539111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305800" cy="515112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/>
              <a:t>Examples </a:t>
            </a:r>
            <a:r>
              <a:rPr lang="en-US" sz="3200" b="1" u="sng" dirty="0" smtClean="0"/>
              <a:t>of Contour </a:t>
            </a:r>
            <a:r>
              <a:rPr lang="en-US" sz="3200" b="1" u="sng" dirty="0"/>
              <a:t>M</a:t>
            </a:r>
            <a:r>
              <a:rPr lang="en-US" sz="3200" b="1" u="sng" dirty="0" smtClean="0"/>
              <a:t>apping</a:t>
            </a:r>
            <a:endParaRPr lang="en-US" sz="32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595360" cy="244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020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</a:t>
            </a:r>
            <a:r>
              <a:rPr lang="en-US" dirty="0" smtClean="0"/>
              <a:t>this </a:t>
            </a:r>
            <a:r>
              <a:rPr lang="en-US" dirty="0"/>
              <a:t>last </a:t>
            </a:r>
            <a:r>
              <a:rPr lang="en-US" dirty="0" smtClean="0"/>
              <a:t>case, </a:t>
            </a:r>
            <a:r>
              <a:rPr lang="en-US" dirty="0"/>
              <a:t>the pole and </a:t>
            </a:r>
            <a:r>
              <a:rPr lang="en-US" dirty="0" smtClean="0"/>
              <a:t>zero rotation </a:t>
            </a:r>
            <a:r>
              <a:rPr lang="en-US" dirty="0"/>
              <a:t>cancel, and the mapping does not encircle the origin.</a:t>
            </a:r>
          </a:p>
        </p:txBody>
      </p:sp>
    </p:spTree>
    <p:extLst>
      <p:ext uri="{BB962C8B-B14F-4D97-AF65-F5344CB8AC3E}">
        <p14:creationId xmlns:p14="http://schemas.microsoft.com/office/powerpoint/2010/main" val="88150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NYQUIST STABILITY CRITERION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443877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/>
              <a:t>A </a:t>
            </a:r>
            <a:r>
              <a:rPr lang="en-US" dirty="0"/>
              <a:t>linear closed-loop </a:t>
            </a:r>
            <a:r>
              <a:rPr lang="en-US" b="1" i="1" dirty="0"/>
              <a:t>continuous control system </a:t>
            </a:r>
            <a:r>
              <a:rPr lang="en-US" dirty="0"/>
              <a:t>is absolutely stable if the roots of the </a:t>
            </a:r>
            <a:r>
              <a:rPr lang="en-US" dirty="0" smtClean="0"/>
              <a:t>characteristic equation </a:t>
            </a:r>
            <a:r>
              <a:rPr lang="en-US" dirty="0"/>
              <a:t>have negative real </a:t>
            </a:r>
            <a:r>
              <a:rPr lang="en-US" dirty="0" smtClean="0"/>
              <a:t>parts.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Equivalently</a:t>
            </a:r>
            <a:r>
              <a:rPr lang="en-US" dirty="0"/>
              <a:t>, the poles of the closed-loop </a:t>
            </a:r>
            <a:r>
              <a:rPr lang="en-US" dirty="0" smtClean="0"/>
              <a:t>transfer function</a:t>
            </a:r>
            <a:r>
              <a:rPr lang="en-US" dirty="0"/>
              <a:t>, or the zeros of the denominator, 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+ GH(s), </a:t>
            </a:r>
            <a:r>
              <a:rPr lang="en-US" dirty="0"/>
              <a:t>of the closed-loop transfer function, must lie </a:t>
            </a:r>
            <a:r>
              <a:rPr lang="en-US" dirty="0" smtClean="0"/>
              <a:t>in </a:t>
            </a:r>
            <a:r>
              <a:rPr lang="en-US" dirty="0"/>
              <a:t>the left-half </a:t>
            </a:r>
            <a:r>
              <a:rPr lang="en-US" dirty="0" smtClean="0"/>
              <a:t>plane.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Nyquist</a:t>
            </a:r>
            <a:r>
              <a:rPr lang="en-US" dirty="0"/>
              <a:t> Stability Criterion establishes </a:t>
            </a:r>
            <a:r>
              <a:rPr lang="en-US" dirty="0" smtClean="0"/>
              <a:t>the number </a:t>
            </a:r>
            <a:r>
              <a:rPr lang="en-US" dirty="0"/>
              <a:t>of zeros of 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+ GH(s) </a:t>
            </a:r>
            <a:r>
              <a:rPr lang="en-US" dirty="0"/>
              <a:t>in the </a:t>
            </a:r>
            <a:r>
              <a:rPr lang="en-US" dirty="0" smtClean="0"/>
              <a:t>right-half </a:t>
            </a:r>
            <a:r>
              <a:rPr lang="en-US" dirty="0"/>
              <a:t>plane</a:t>
            </a:r>
            <a:r>
              <a:rPr lang="en-US" b="1" i="1" dirty="0" smtClean="0"/>
              <a:t> </a:t>
            </a:r>
            <a:r>
              <a:rPr lang="en-US" dirty="0"/>
              <a:t>directly from the </a:t>
            </a:r>
            <a:r>
              <a:rPr lang="en-US" dirty="0" err="1"/>
              <a:t>Nyquist</a:t>
            </a:r>
            <a:r>
              <a:rPr lang="en-US" dirty="0"/>
              <a:t> Stability Plot of 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GH(s)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9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72312"/>
          </a:xfrm>
        </p:spPr>
        <p:txBody>
          <a:bodyPr/>
          <a:lstStyle/>
          <a:p>
            <a:pPr algn="ctr"/>
            <a:r>
              <a:rPr lang="en-US" b="1" dirty="0" err="1"/>
              <a:t>Nyquist</a:t>
            </a:r>
            <a:r>
              <a:rPr lang="en-US" b="1" dirty="0"/>
              <a:t> Stability Criterion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closed-loop control system whose open-loop transfer function is </a:t>
            </a:r>
            <a:r>
              <a:rPr lang="en-US" b="1" i="1" dirty="0"/>
              <a:t>GH </a:t>
            </a:r>
            <a:r>
              <a:rPr lang="en-US" dirty="0"/>
              <a:t>is stable if and only if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1645920" cy="44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720876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Where,</a:t>
            </a:r>
          </a:p>
          <a:p>
            <a:endParaRPr lang="en-US" b="1" i="1" dirty="0" smtClean="0"/>
          </a:p>
          <a:p>
            <a:r>
              <a:rPr lang="en-US" b="1" i="1" dirty="0" smtClean="0"/>
              <a:t>N </a:t>
            </a:r>
            <a:r>
              <a:rPr lang="en-US" dirty="0"/>
              <a:t>= total number of </a:t>
            </a:r>
            <a:r>
              <a:rPr lang="en-US" b="1" dirty="0"/>
              <a:t>CW </a:t>
            </a:r>
            <a:r>
              <a:rPr lang="en-US" dirty="0"/>
              <a:t>encirclements of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(-1,0) </a:t>
            </a:r>
            <a:r>
              <a:rPr lang="en-US" dirty="0"/>
              <a:t>point (i.e., </a:t>
            </a:r>
            <a:r>
              <a:rPr lang="en-US" b="1" i="1" dirty="0"/>
              <a:t>GH </a:t>
            </a:r>
            <a:r>
              <a:rPr lang="en-US" dirty="0"/>
              <a:t>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b="1" i="1" dirty="0"/>
              <a:t>)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i="1" dirty="0" smtClean="0"/>
              <a:t>GH</a:t>
            </a:r>
            <a:r>
              <a:rPr lang="en-US" dirty="0" smtClean="0"/>
              <a:t>-plane.</a:t>
            </a:r>
          </a:p>
          <a:p>
            <a:r>
              <a:rPr lang="en-US" b="1" i="1" dirty="0" smtClean="0"/>
              <a:t>P</a:t>
            </a:r>
            <a:r>
              <a:rPr lang="en-US" b="1" i="1" baseline="-25000" dirty="0" smtClean="0"/>
              <a:t>o</a:t>
            </a:r>
            <a:r>
              <a:rPr lang="en-US" dirty="0" smtClean="0"/>
              <a:t> = </a:t>
            </a:r>
            <a:r>
              <a:rPr lang="en-US" dirty="0"/>
              <a:t>number </a:t>
            </a:r>
            <a:r>
              <a:rPr lang="en-US" dirty="0" smtClean="0"/>
              <a:t>of poles of </a:t>
            </a:r>
            <a:r>
              <a:rPr lang="en-US" b="1" i="1" dirty="0"/>
              <a:t>GH </a:t>
            </a:r>
            <a:r>
              <a:rPr lang="en-US" dirty="0"/>
              <a:t>in the </a:t>
            </a:r>
            <a:r>
              <a:rPr lang="en-US" dirty="0" smtClean="0"/>
              <a:t>right-hand-plane RHP </a:t>
            </a:r>
            <a:r>
              <a:rPr lang="en-US" dirty="0"/>
              <a:t>for continuous </a:t>
            </a:r>
            <a:r>
              <a:rPr lang="en-US" dirty="0" smtClean="0"/>
              <a:t>systems.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</a:t>
            </a:r>
            <a:r>
              <a:rPr lang="en-US" dirty="0"/>
              <a:t>the number of zeros 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1600" b="1" i="1" baseline="-250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/>
              <a:t> </a:t>
            </a:r>
            <a:r>
              <a:rPr lang="en-US" dirty="0"/>
              <a:t>of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1 + GH </a:t>
            </a:r>
            <a:r>
              <a:rPr lang="en-US" dirty="0"/>
              <a:t>in the RHP for continuous systems</a:t>
            </a:r>
            <a:r>
              <a:rPr lang="en-US" dirty="0" smtClean="0"/>
              <a:t>, </a:t>
            </a:r>
            <a:r>
              <a:rPr lang="en-US" dirty="0"/>
              <a:t>is determined by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1554480" cy="50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7544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</a:t>
            </a:r>
            <a:r>
              <a:rPr lang="en-US" b="1" i="1" dirty="0" smtClean="0"/>
              <a:t>N ≤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/>
              <a:t>P</a:t>
            </a:r>
            <a:r>
              <a:rPr lang="en-US" b="1" i="1" baseline="-25000" dirty="0"/>
              <a:t>o</a:t>
            </a:r>
            <a:r>
              <a:rPr lang="en-US" b="1" dirty="0"/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</a:t>
            </a:r>
            <a:r>
              <a:rPr lang="en-US" dirty="0"/>
              <a:t>then the system is absolutely stable if and only if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 0</a:t>
            </a:r>
            <a:r>
              <a:rPr lang="en-US" dirty="0"/>
              <a:t>; that is, if and only </a:t>
            </a:r>
            <a:r>
              <a:rPr lang="en-US" dirty="0" smtClean="0"/>
              <a:t>if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(-1,0) </a:t>
            </a:r>
            <a:r>
              <a:rPr lang="en-US" dirty="0" smtClean="0"/>
              <a:t>point </a:t>
            </a:r>
            <a:r>
              <a:rPr lang="en-US" dirty="0"/>
              <a:t>does not lie in the shaded region.</a:t>
            </a:r>
          </a:p>
        </p:txBody>
      </p:sp>
    </p:spTree>
    <p:extLst>
      <p:ext uri="{BB962C8B-B14F-4D97-AF65-F5344CB8AC3E}">
        <p14:creationId xmlns:p14="http://schemas.microsoft.com/office/powerpoint/2010/main" val="413658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533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Problem-7: Sketch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polar plot for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following transfer </a:t>
            </a:r>
            <a:r>
              <a:rPr lang="en-US" sz="2400" b="1" dirty="0">
                <a:solidFill>
                  <a:srgbClr val="FF0000"/>
                </a:solidFill>
              </a:rPr>
              <a:t>function and </a:t>
            </a:r>
            <a:r>
              <a:rPr lang="en-US" sz="2400" b="1" dirty="0" smtClean="0">
                <a:solidFill>
                  <a:srgbClr val="FF0000"/>
                </a:solidFill>
              </a:rPr>
              <a:t>check the </a:t>
            </a:r>
            <a:r>
              <a:rPr lang="en-US" sz="2400" b="1" dirty="0">
                <a:solidFill>
                  <a:srgbClr val="FF0000"/>
                </a:solidFill>
              </a:rPr>
              <a:t>stability of the system.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5387"/>
            <a:ext cx="2194560" cy="8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057400"/>
            <a:ext cx="3187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There is one pole at the </a:t>
            </a:r>
            <a:r>
              <a:rPr lang="en-US" dirty="0" smtClean="0"/>
              <a:t>origin.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651760" cy="7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614136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Representing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)H(s)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frequency response form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</a:t>
            </a:r>
            <a:r>
              <a:rPr lang="en-US" dirty="0" smtClean="0"/>
              <a:t>H(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r>
              <a:rPr lang="en-US" dirty="0" smtClean="0"/>
              <a:t>) by replacing </a:t>
            </a:r>
            <a:r>
              <a:rPr lang="en-US" b="1" dirty="0" smtClean="0">
                <a:solidFill>
                  <a:srgbClr val="FF0000"/>
                </a:solidFill>
              </a:rPr>
              <a:t>s = j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4214336"/>
            <a:ext cx="589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H(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r>
              <a:rPr lang="en-US" dirty="0"/>
              <a:t>) i.e., </a:t>
            </a:r>
            <a:r>
              <a:rPr lang="en-US" dirty="0" smtClean="0"/>
              <a:t>|</a:t>
            </a:r>
            <a:r>
              <a:rPr lang="en-US" i="1" dirty="0" smtClean="0"/>
              <a:t>G</a:t>
            </a:r>
            <a:r>
              <a:rPr lang="en-US" dirty="0" smtClean="0"/>
              <a:t>H(</a:t>
            </a:r>
            <a:r>
              <a:rPr lang="en-US" i="1" dirty="0" err="1" smtClean="0"/>
              <a:t>j</a:t>
            </a:r>
            <a:r>
              <a:rPr lang="en-US" dirty="0" err="1" smtClean="0"/>
              <a:t>ω</a:t>
            </a:r>
            <a:r>
              <a:rPr lang="en-US" dirty="0" smtClean="0"/>
              <a:t>)|, is obtained as;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5486400"/>
                <a:ext cx="5466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b="1" dirty="0">
                    <a:solidFill>
                      <a:srgbClr val="FF0000"/>
                    </a:solidFill>
                  </a:rPr>
                  <a:t>phase</a:t>
                </a:r>
                <a:r>
                  <a:rPr lang="en-US" dirty="0"/>
                  <a:t> of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H(</a:t>
                </a:r>
                <a:r>
                  <a:rPr lang="en-US" i="1" dirty="0" err="1" smtClean="0"/>
                  <a:t>j</a:t>
                </a:r>
                <a:r>
                  <a:rPr lang="en-US" dirty="0" err="1" smtClean="0"/>
                  <a:t>ω</a:t>
                </a:r>
                <a:r>
                  <a:rPr lang="en-US" dirty="0"/>
                  <a:t>) denoted </a:t>
                </a:r>
                <a:r>
                  <a:rPr lang="en-US" dirty="0" smtClean="0"/>
                  <a:t>by,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is obtained as;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546662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4200" y="4681154"/>
                <a:ext cx="2468368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681154"/>
                <a:ext cx="2468368" cy="6646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5912102"/>
                <a:ext cx="4057650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𝐺𝐻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12102"/>
                <a:ext cx="4057650" cy="564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96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80" y="944880"/>
            <a:ext cx="409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start of plot where ω 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402080"/>
                <a:ext cx="2640275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(0)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0+1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02080"/>
                <a:ext cx="2640275" cy="664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6800" y="1478280"/>
                <a:ext cx="411638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−90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478280"/>
                <a:ext cx="4116383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800" y="2316480"/>
            <a:ext cx="406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Point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The end of plot where ω = 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2773680"/>
                <a:ext cx="2774927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(∞)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∞+1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73680"/>
                <a:ext cx="2774927" cy="6646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2773680"/>
                <a:ext cx="5737083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𝐺𝐻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−90−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90°</m:t>
                          </m:r>
                        </m:e>
                      </m:func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−90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°=−180°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773680"/>
                <a:ext cx="5737083" cy="615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895725"/>
            <a:ext cx="3105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50247" y="4126468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 Plot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029"/>
              </p:ext>
            </p:extLst>
          </p:nvPr>
        </p:nvGraphicFramePr>
        <p:xfrm>
          <a:off x="609600" y="4754880"/>
          <a:ext cx="3886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|GH(j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 Math"/>
                          <a:ea typeface="Cambria Math"/>
                        </a:rPr>
                        <a:t>∠GH(j</a:t>
                      </a:r>
                      <a:r>
                        <a:rPr lang="el-GR" dirty="0" smtClean="0">
                          <a:latin typeface="Cambria Math"/>
                          <a:ea typeface="Cambria Math"/>
                        </a:rPr>
                        <a:t>ω</a:t>
                      </a:r>
                      <a:r>
                        <a:rPr lang="en-US" dirty="0" smtClean="0">
                          <a:latin typeface="Cambria Math"/>
                          <a:ea typeface="Cambria Math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=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-90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= 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83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7075"/>
            <a:ext cx="8595360" cy="33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447800"/>
            <a:ext cx="2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Nyquist</a:t>
            </a:r>
            <a:r>
              <a:rPr lang="en-US" b="1" dirty="0" smtClean="0">
                <a:solidFill>
                  <a:srgbClr val="FF0000"/>
                </a:solidFill>
              </a:rPr>
              <a:t> or Polar </a:t>
            </a:r>
            <a:r>
              <a:rPr lang="en-US" b="1" dirty="0" smtClean="0">
                <a:solidFill>
                  <a:srgbClr val="FF0000"/>
                </a:solidFill>
              </a:rPr>
              <a:t>Plot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371600"/>
            <a:ext cx="20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Nyquist</a:t>
            </a:r>
            <a:r>
              <a:rPr lang="en-US" b="1" dirty="0" smtClean="0">
                <a:solidFill>
                  <a:srgbClr val="FF0000"/>
                </a:solidFill>
              </a:rPr>
              <a:t> Diagram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6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54" y="3307080"/>
            <a:ext cx="4441746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990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region to the right of the contour has been shaded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Clearly</a:t>
            </a:r>
            <a:r>
              <a:rPr lang="en-US" dirty="0"/>
              <a:t>,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(-1,0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/>
              <a:t>point is not in </a:t>
            </a:r>
            <a:r>
              <a:rPr lang="en-US" dirty="0" smtClean="0"/>
              <a:t>the shaded </a:t>
            </a:r>
            <a:r>
              <a:rPr lang="en-US" dirty="0"/>
              <a:t>region; therefore it is not enclosed by the contour  </a:t>
            </a:r>
            <a:r>
              <a:rPr lang="en-US" dirty="0" smtClean="0"/>
              <a:t>and </a:t>
            </a:r>
            <a:r>
              <a:rPr lang="en-US" dirty="0"/>
              <a:t>so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N ≤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poles of </a:t>
            </a:r>
            <a:r>
              <a:rPr lang="en-US" b="1" i="1" dirty="0"/>
              <a:t>GH(s) </a:t>
            </a:r>
            <a:r>
              <a:rPr lang="en-US" dirty="0"/>
              <a:t>are at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 = 0 </a:t>
            </a:r>
            <a:r>
              <a:rPr lang="en-US" dirty="0" smtClean="0"/>
              <a:t>and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dirty="0"/>
              <a:t>, neither of which are in the right-hand-plane RHP; hence </a:t>
            </a:r>
            <a:r>
              <a:rPr lang="en-US" b="1" i="1" dirty="0" smtClean="0"/>
              <a:t>P</a:t>
            </a:r>
            <a:r>
              <a:rPr lang="en-US" b="1" baseline="-25000" dirty="0"/>
              <a:t>o</a:t>
            </a:r>
            <a:r>
              <a:rPr lang="en-US" b="1" i="1" dirty="0" smtClean="0"/>
              <a:t> </a:t>
            </a:r>
            <a:r>
              <a:rPr lang="en-US" b="1" dirty="0"/>
              <a:t>=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/>
              <a:t>. </a:t>
            </a:r>
            <a:r>
              <a:rPr lang="en-US" dirty="0" smtClean="0"/>
              <a:t>Thus  </a:t>
            </a:r>
            <a:r>
              <a:rPr lang="en-US" b="1" i="1" dirty="0" smtClean="0"/>
              <a:t>N = -P</a:t>
            </a:r>
            <a:r>
              <a:rPr lang="en-US" b="1" i="1" baseline="-25000" dirty="0" smtClean="0"/>
              <a:t>o</a:t>
            </a:r>
            <a:r>
              <a:rPr lang="en-US" b="1" i="1" dirty="0" smtClean="0"/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system is absolutely </a:t>
            </a:r>
            <a:r>
              <a:rPr lang="en-US" dirty="0" smtClean="0">
                <a:solidFill>
                  <a:srgbClr val="FF0000"/>
                </a:solidFill>
              </a:rPr>
              <a:t>stable.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1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99279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Problem-8: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Nyquist</a:t>
            </a:r>
            <a:r>
              <a:rPr lang="en-US" dirty="0">
                <a:solidFill>
                  <a:srgbClr val="FF0000"/>
                </a:solidFill>
              </a:rPr>
              <a:t> Stability Plot for </a:t>
            </a:r>
            <a:r>
              <a:rPr lang="en-US" b="1" i="1" dirty="0">
                <a:solidFill>
                  <a:schemeClr val="tx2"/>
                </a:solidFill>
              </a:rPr>
              <a:t>GH(s) </a:t>
            </a:r>
            <a:r>
              <a:rPr lang="en-US" b="1" dirty="0">
                <a:solidFill>
                  <a:schemeClr val="tx2"/>
                </a:solidFill>
              </a:rPr>
              <a:t>=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1/s(s-1)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given in </a:t>
            </a:r>
            <a:r>
              <a:rPr lang="en-US" dirty="0" smtClean="0">
                <a:solidFill>
                  <a:srgbClr val="FF0000"/>
                </a:solidFill>
              </a:rPr>
              <a:t>the figure below.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region to </a:t>
            </a:r>
            <a:r>
              <a:rPr lang="en-US" dirty="0" smtClean="0"/>
              <a:t>the right </a:t>
            </a:r>
            <a:r>
              <a:rPr lang="en-US" dirty="0"/>
              <a:t>of the contour has been shaded and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(-1,0) </a:t>
            </a:r>
            <a:r>
              <a:rPr lang="en-US" dirty="0"/>
              <a:t>point is enclosed; then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&gt; 0</a:t>
            </a:r>
            <a:r>
              <a:rPr lang="en-US" dirty="0"/>
              <a:t>. (It is clear that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poles </a:t>
            </a:r>
            <a:r>
              <a:rPr lang="en-US" dirty="0"/>
              <a:t>of </a:t>
            </a:r>
            <a:r>
              <a:rPr lang="en-US" b="1" i="1" dirty="0"/>
              <a:t>GH </a:t>
            </a:r>
            <a:r>
              <a:rPr lang="en-US" dirty="0"/>
              <a:t>are at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dirty="0"/>
              <a:t>and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+1</a:t>
            </a:r>
            <a:r>
              <a:rPr lang="en-US" dirty="0"/>
              <a:t>, the latter pole being in the RHP. Hence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= 1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N</a:t>
            </a:r>
            <a:r>
              <a:rPr lang="en-US" b="1" dirty="0" smtClean="0"/>
              <a:t> ≠ </a:t>
            </a:r>
            <a:r>
              <a:rPr lang="en-US" b="1" i="1" dirty="0" smtClean="0"/>
              <a:t>P</a:t>
            </a:r>
            <a:r>
              <a:rPr lang="en-US" b="1" baseline="-25000" dirty="0" smtClean="0"/>
              <a:t>o</a:t>
            </a:r>
            <a:r>
              <a:rPr lang="en-US" b="1" dirty="0" smtClean="0"/>
              <a:t> </a:t>
            </a:r>
            <a:r>
              <a:rPr lang="en-US" dirty="0" smtClean="0"/>
              <a:t>indicates that the </a:t>
            </a:r>
            <a:r>
              <a:rPr lang="en-US" b="1" dirty="0" smtClean="0">
                <a:solidFill>
                  <a:srgbClr val="FF0000"/>
                </a:solidFill>
              </a:rPr>
              <a:t>system is unstable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Z = N + P</a:t>
            </a:r>
            <a:r>
              <a:rPr lang="en-US" b="1" i="1" baseline="-25000" dirty="0" smtClean="0"/>
              <a:t>o</a:t>
            </a:r>
            <a:r>
              <a:rPr lang="en-US" b="1" i="1" dirty="0" smtClean="0"/>
              <a:t> =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1 + 1 = 2, </a:t>
            </a:r>
            <a:r>
              <a:rPr lang="en-US" dirty="0"/>
              <a:t>therefore </a:t>
            </a:r>
            <a:r>
              <a:rPr lang="en-US" dirty="0"/>
              <a:t>the poles of the closed-loop </a:t>
            </a:r>
            <a:r>
              <a:rPr lang="en-US" dirty="0" smtClean="0"/>
              <a:t>transfer function</a:t>
            </a:r>
            <a:r>
              <a:rPr lang="en-US" dirty="0"/>
              <a:t>, or the zeros </a:t>
            </a:r>
            <a:r>
              <a:rPr lang="en-US" dirty="0" smtClean="0"/>
              <a:t>of the characteristic equation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1+GH</a:t>
            </a:r>
            <a:r>
              <a:rPr lang="en-US" dirty="0" smtClean="0"/>
              <a:t> </a:t>
            </a:r>
            <a:r>
              <a:rPr lang="en-US" dirty="0"/>
              <a:t>in the right-hand plane RHP.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389120" cy="258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2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 smtClean="0"/>
              <a:t>Nyquist</a:t>
            </a:r>
            <a:r>
              <a:rPr lang="en-US" b="1" u="sng" dirty="0" smtClean="0"/>
              <a:t> Plot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28600" y="2014478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Nyquist</a:t>
            </a:r>
            <a:r>
              <a:rPr lang="en-US" dirty="0"/>
              <a:t> plot is a polar plot of the frequency response function of a linear system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That means a </a:t>
            </a:r>
            <a:r>
              <a:rPr lang="en-US" dirty="0" err="1"/>
              <a:t>Nyquist</a:t>
            </a:r>
            <a:r>
              <a:rPr lang="en-US" dirty="0"/>
              <a:t> plot is a plot of the transfer function, G(s) with s = </a:t>
            </a:r>
            <a:r>
              <a:rPr lang="en-US" dirty="0" smtClean="0"/>
              <a:t>j</a:t>
            </a:r>
            <a:r>
              <a:rPr lang="el-GR" b="1" dirty="0" smtClean="0"/>
              <a:t>ω</a:t>
            </a:r>
            <a:r>
              <a:rPr lang="en-US" dirty="0" smtClean="0"/>
              <a:t>.</a:t>
            </a:r>
            <a:r>
              <a:rPr lang="en-US" dirty="0"/>
              <a:t>  That means you want to plot </a:t>
            </a:r>
            <a:r>
              <a:rPr lang="en-US" dirty="0" smtClean="0"/>
              <a:t>G(j</a:t>
            </a:r>
            <a:r>
              <a:rPr lang="el-GR" b="1" dirty="0"/>
              <a:t> ω</a:t>
            </a:r>
            <a:r>
              <a:rPr lang="en-US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G(j</a:t>
            </a:r>
            <a:r>
              <a:rPr lang="el-GR" b="1" dirty="0"/>
              <a:t> ω</a:t>
            </a:r>
            <a:r>
              <a:rPr lang="en-US" dirty="0" smtClean="0"/>
              <a:t>) </a:t>
            </a:r>
            <a:r>
              <a:rPr lang="en-US" dirty="0"/>
              <a:t>is a complex number for any angular frequency, </a:t>
            </a:r>
            <a:r>
              <a:rPr lang="el-GR" b="1" dirty="0"/>
              <a:t>ω</a:t>
            </a:r>
            <a:r>
              <a:rPr lang="en-US" dirty="0" smtClean="0"/>
              <a:t>, </a:t>
            </a:r>
            <a:r>
              <a:rPr lang="en-US" dirty="0"/>
              <a:t>so the plot is a plot of complex numbers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complex number, </a:t>
            </a:r>
            <a:r>
              <a:rPr lang="en-US" dirty="0" smtClean="0"/>
              <a:t>G(j</a:t>
            </a:r>
            <a:r>
              <a:rPr lang="el-GR" b="1" dirty="0"/>
              <a:t> ω</a:t>
            </a:r>
            <a:r>
              <a:rPr lang="en-US" dirty="0" smtClean="0"/>
              <a:t>), </a:t>
            </a:r>
            <a:r>
              <a:rPr lang="en-US" dirty="0"/>
              <a:t>depends upon frequency, so frequency will be a parameter if you plot the imaginary part of </a:t>
            </a:r>
            <a:r>
              <a:rPr lang="en-US" dirty="0" smtClean="0"/>
              <a:t>G(j</a:t>
            </a:r>
            <a:r>
              <a:rPr lang="el-GR" b="1" dirty="0"/>
              <a:t> ω</a:t>
            </a:r>
            <a:r>
              <a:rPr lang="en-US" dirty="0" smtClean="0"/>
              <a:t>) </a:t>
            </a:r>
            <a:r>
              <a:rPr lang="en-US" dirty="0"/>
              <a:t>against the real part of </a:t>
            </a:r>
            <a:r>
              <a:rPr lang="en-US" dirty="0" smtClean="0"/>
              <a:t>G(j</a:t>
            </a:r>
            <a:r>
              <a:rPr lang="el-GR" b="1" dirty="0"/>
              <a:t> ω</a:t>
            </a:r>
            <a:r>
              <a:rPr lang="en-US" b="1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8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Sketch the Polar plot of Frequency Response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85934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sketch the polar plot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) for the entire range of frequency ω, i.e., from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/>
              <a:t> to </a:t>
            </a:r>
            <a:r>
              <a:rPr lang="en-US" dirty="0" smtClean="0"/>
              <a:t>infinity, there </a:t>
            </a:r>
            <a:r>
              <a:rPr lang="en-US" dirty="0"/>
              <a:t>are four key points that usually need to be known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start of plot where ω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,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end of plot where ω = ∞</a:t>
            </a:r>
            <a:r>
              <a:rPr lang="en-US" dirty="0" smtClean="0"/>
              <a:t>,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the plot crosses the real axis, i.e., 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)) 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the plot crosses the imaginary axis, i.e., Re(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)) 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2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Problem-1: Polar Plot of Integrator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743712"/>
            <a:ext cx="1097280" cy="54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819912"/>
            <a:ext cx="30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Consider a first order </a:t>
            </a:r>
            <a:r>
              <a:rPr lang="en-US" dirty="0" smtClean="0"/>
              <a:t>system,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429512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Representing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in the </a:t>
            </a:r>
            <a:r>
              <a:rPr lang="en-US" dirty="0">
                <a:solidFill>
                  <a:srgbClr val="FF0000"/>
                </a:solidFill>
              </a:rPr>
              <a:t>frequency response form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smtClean="0"/>
              <a:t>) by replacing </a:t>
            </a:r>
            <a:r>
              <a:rPr lang="en-US" dirty="0" smtClean="0">
                <a:solidFill>
                  <a:srgbClr val="FF0000"/>
                </a:solidFill>
              </a:rPr>
              <a:t>s = j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4" y="1810512"/>
            <a:ext cx="2194560" cy="6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2584180"/>
            <a:ext cx="572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), i.e., </a:t>
            </a:r>
            <a:r>
              <a:rPr lang="en-US" dirty="0" smtClean="0"/>
              <a:t>|</a:t>
            </a:r>
            <a:r>
              <a:rPr lang="en-US" i="1" dirty="0"/>
              <a:t> 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) </a:t>
            </a:r>
            <a:r>
              <a:rPr lang="en-US" dirty="0" smtClean="0"/>
              <a:t>|, is obtained as;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3258312"/>
            <a:ext cx="529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>
                <a:solidFill>
                  <a:srgbClr val="FF0000"/>
                </a:solidFill>
              </a:rPr>
              <a:t>phase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), denoted </a:t>
            </a:r>
            <a:r>
              <a:rPr lang="en-US" dirty="0" smtClean="0"/>
              <a:t>by, </a:t>
            </a:r>
            <a:r>
              <a:rPr lang="en-US" dirty="0"/>
              <a:t>φ , </a:t>
            </a:r>
            <a:r>
              <a:rPr lang="en-US" dirty="0" smtClean="0"/>
              <a:t>is obtained as;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2609423"/>
            <a:ext cx="1920240" cy="34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4" y="3248785"/>
            <a:ext cx="1920240" cy="3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657600"/>
            <a:ext cx="39052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474720" cy="27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0363" y="3810000"/>
            <a:ext cx="124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Bode Plot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447" y="3810000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 Plot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495800"/>
            <a:ext cx="127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8790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1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Problem-2: Polar Plot of First Order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3008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Consider a first order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1964" y="1524000"/>
            <a:ext cx="3043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 </a:t>
            </a:r>
            <a:r>
              <a:rPr lang="en-US" dirty="0" smtClean="0"/>
              <a:t>T </a:t>
            </a:r>
            <a:r>
              <a:rPr lang="en-US" dirty="0"/>
              <a:t>is the time constant.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3738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Representing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in the </a:t>
            </a:r>
            <a:r>
              <a:rPr lang="en-US" dirty="0">
                <a:solidFill>
                  <a:srgbClr val="FF0000"/>
                </a:solidFill>
              </a:rPr>
              <a:t>frequency response form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</a:t>
            </a:r>
            <a:r>
              <a:rPr lang="en-US" dirty="0" smtClean="0"/>
              <a:t>) by replacing </a:t>
            </a:r>
            <a:r>
              <a:rPr lang="en-US" b="1" dirty="0" smtClean="0">
                <a:solidFill>
                  <a:srgbClr val="FF0000"/>
                </a:solidFill>
              </a:rPr>
              <a:t>s = j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1645920" cy="5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377440" cy="6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3400" y="3974068"/>
            <a:ext cx="572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), i.e., </a:t>
            </a:r>
            <a:r>
              <a:rPr lang="en-US" dirty="0" smtClean="0"/>
              <a:t>|</a:t>
            </a:r>
            <a:r>
              <a:rPr lang="en-US" i="1" dirty="0"/>
              <a:t> 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) </a:t>
            </a:r>
            <a:r>
              <a:rPr lang="en-US" dirty="0" smtClean="0"/>
              <a:t>|, is obtained as;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5638800"/>
            <a:ext cx="529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>
                <a:solidFill>
                  <a:srgbClr val="FF0000"/>
                </a:solidFill>
              </a:rPr>
              <a:t>phase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 </a:t>
            </a:r>
            <a:r>
              <a:rPr lang="en-US" i="1" dirty="0" err="1"/>
              <a:t>j</a:t>
            </a:r>
            <a:r>
              <a:rPr lang="en-US" dirty="0" err="1"/>
              <a:t>ω</a:t>
            </a:r>
            <a:r>
              <a:rPr lang="en-US" dirty="0"/>
              <a:t> ), denoted </a:t>
            </a:r>
            <a:r>
              <a:rPr lang="en-US" dirty="0" smtClean="0"/>
              <a:t>by, </a:t>
            </a:r>
            <a:r>
              <a:rPr lang="en-US" dirty="0"/>
              <a:t>φ , </a:t>
            </a:r>
            <a:r>
              <a:rPr lang="en-US" dirty="0" smtClean="0"/>
              <a:t>is obtained as;</a:t>
            </a:r>
            <a:endParaRPr lang="en-US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0720"/>
            <a:ext cx="2926080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72200"/>
            <a:ext cx="3291840" cy="5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3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80" y="121920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start of plot where ω =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398"/>
            <a:ext cx="5486400" cy="72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124200"/>
            <a:ext cx="318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end of plot where ω = ∞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733800"/>
            <a:ext cx="5943600" cy="73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00509"/>
            <a:ext cx="5303520" cy="8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5117068"/>
            <a:ext cx="3836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mid part </a:t>
            </a:r>
            <a:r>
              <a:rPr lang="en-US" b="1" dirty="0">
                <a:solidFill>
                  <a:srgbClr val="C00000"/>
                </a:solidFill>
              </a:rPr>
              <a:t>of plot where ω =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1/T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1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114800" cy="336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8766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40847" y="3276600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Polar Plot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581400"/>
            <a:ext cx="3840480" cy="306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3600" y="3276600"/>
            <a:ext cx="124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Bode Plot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56" y="4495800"/>
            <a:ext cx="127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756" y="58790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85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6850</TotalTime>
  <Words>2395</Words>
  <Application>Microsoft Office PowerPoint</Application>
  <PresentationFormat>On-screen Show (4:3)</PresentationFormat>
  <Paragraphs>223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Biomedical Control Systems (BCS)</vt:lpstr>
      <vt:lpstr>The Nyquist Criterion</vt:lpstr>
      <vt:lpstr>Nyquist Plot or Polar Plot</vt:lpstr>
      <vt:lpstr>Nyquist Plot</vt:lpstr>
      <vt:lpstr>Sketch the Polar plot of Frequency Response</vt:lpstr>
      <vt:lpstr>Problem-1: Polar Plot of Integrator</vt:lpstr>
      <vt:lpstr>Problem-2: Polar Plot of First Order System</vt:lpstr>
      <vt:lpstr>PowerPoint Presentation</vt:lpstr>
      <vt:lpstr>PowerPoint Presentation</vt:lpstr>
      <vt:lpstr>Problem-3: Polar Plot of Second Order System</vt:lpstr>
      <vt:lpstr>PowerPoint Presentation</vt:lpstr>
      <vt:lpstr>Problem-4: Sketch the Nyquist diagram for the system shown in the following figure, and then determine the system stability using the Nyquist criterion.</vt:lpstr>
      <vt:lpstr>PowerPoint Presentation</vt:lpstr>
      <vt:lpstr>PowerPoint Presentation</vt:lpstr>
      <vt:lpstr>PowerPoint Presentation</vt:lpstr>
      <vt:lpstr>Problem-5: Sketch the polar plot for the following transfer function.</vt:lpstr>
      <vt:lpstr>PowerPoint Presentation</vt:lpstr>
      <vt:lpstr>PowerPoint Presentation</vt:lpstr>
      <vt:lpstr>PowerPoint Presentation</vt:lpstr>
      <vt:lpstr>Problem-6: Sketch the polar plot for the following transfer function.</vt:lpstr>
      <vt:lpstr>PowerPoint Presentation</vt:lpstr>
      <vt:lpstr>PowerPoint Presentation</vt:lpstr>
      <vt:lpstr>PowerPoint Presentation</vt:lpstr>
      <vt:lpstr>PowerPoint Presentation</vt:lpstr>
      <vt:lpstr>Four Important Points for Derivation the Nyquist Criterion </vt:lpstr>
      <vt:lpstr>PowerPoint Presentation</vt:lpstr>
      <vt:lpstr>The Concept of Mapping</vt:lpstr>
      <vt:lpstr>The Concept of Mapping Contours</vt:lpstr>
      <vt:lpstr>Examples of Contour Mapping</vt:lpstr>
      <vt:lpstr>Examples of Contour Mapping</vt:lpstr>
      <vt:lpstr>Examples of Contour Mapping</vt:lpstr>
      <vt:lpstr>THE NYQUIST STABILITY CRITERION</vt:lpstr>
      <vt:lpstr>Nyquist Stability Criterion</vt:lpstr>
      <vt:lpstr>Problem-7: Sketch the polar plot for the following transfer function and check the stability of the system.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764</cp:revision>
  <dcterms:created xsi:type="dcterms:W3CDTF">2012-07-01T09:15:58Z</dcterms:created>
  <dcterms:modified xsi:type="dcterms:W3CDTF">2012-11-01T16:04:45Z</dcterms:modified>
</cp:coreProperties>
</file>