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6"/>
  </p:handoutMasterIdLst>
  <p:sldIdLst>
    <p:sldId id="256" r:id="rId2"/>
    <p:sldId id="257" r:id="rId3"/>
    <p:sldId id="279" r:id="rId4"/>
    <p:sldId id="258" r:id="rId5"/>
    <p:sldId id="259" r:id="rId6"/>
    <p:sldId id="271" r:id="rId7"/>
    <p:sldId id="261" r:id="rId8"/>
    <p:sldId id="260" r:id="rId9"/>
    <p:sldId id="262" r:id="rId10"/>
    <p:sldId id="265" r:id="rId11"/>
    <p:sldId id="263" r:id="rId12"/>
    <p:sldId id="264" r:id="rId13"/>
    <p:sldId id="270" r:id="rId14"/>
    <p:sldId id="269" r:id="rId15"/>
    <p:sldId id="266" r:id="rId16"/>
    <p:sldId id="267" r:id="rId17"/>
    <p:sldId id="268" r:id="rId18"/>
    <p:sldId id="275" r:id="rId19"/>
    <p:sldId id="276" r:id="rId20"/>
    <p:sldId id="277" r:id="rId21"/>
    <p:sldId id="278" r:id="rId22"/>
    <p:sldId id="274" r:id="rId23"/>
    <p:sldId id="272" r:id="rId24"/>
    <p:sldId id="27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10/09/2012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10/09/2012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10/09/2012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10/09/2012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10/09/2012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4B2AA-1B5A-4DC9-8C33-192C3B350BED}" type="datetimeFigureOut">
              <a:rPr lang="en-GB" smtClean="0"/>
              <a:pPr/>
              <a:t>10/09/2012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4B2AA-1B5A-4DC9-8C33-192C3B350BED}" type="datetimeFigureOut">
              <a:rPr lang="en-GB" smtClean="0"/>
              <a:pPr/>
              <a:t>10/09/2012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7.png"/><Relationship Id="rId7" Type="http://schemas.openxmlformats.org/officeDocument/2006/relationships/image" Target="../media/image9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Biomedical Control </a:t>
            </a:r>
            <a:r>
              <a:rPr lang="en-US" b="1" dirty="0" smtClean="0"/>
              <a:t>Systems (BCS)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1907704" y="2348880"/>
            <a:ext cx="532859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Module Leader: Dr Muhammad </a:t>
            </a:r>
            <a:r>
              <a:rPr lang="en-GB" sz="2400" dirty="0" err="1" smtClean="0"/>
              <a:t>Arif</a:t>
            </a:r>
            <a:endParaRPr lang="en-GB" sz="2400" dirty="0" smtClean="0"/>
          </a:p>
          <a:p>
            <a:pPr algn="ctr"/>
            <a:endParaRPr lang="en-GB" dirty="0" smtClean="0"/>
          </a:p>
          <a:p>
            <a:pPr algn="ctr"/>
            <a:r>
              <a:rPr lang="en-GB" sz="2100" dirty="0" smtClean="0"/>
              <a:t>Email: 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</a:rPr>
              <a:t>muhammadarif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13</a:t>
            </a:r>
            <a:r>
              <a:rPr lang="en-GB" sz="2100" dirty="0" smtClean="0">
                <a:solidFill>
                  <a:schemeClr val="accent1">
                    <a:lumMod val="75000"/>
                  </a:schemeClr>
                </a:solidFill>
              </a:rPr>
              <a:t>@hotmail.com</a:t>
            </a:r>
          </a:p>
          <a:p>
            <a:pPr algn="ctr"/>
            <a:endParaRPr lang="en-GB" sz="21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79512" y="4293096"/>
            <a:ext cx="88569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Batch: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GB" dirty="0" smtClean="0"/>
              <a:t> BM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Year: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GB" baseline="30000" dirty="0" smtClean="0"/>
              <a:t>rd</a:t>
            </a:r>
            <a:endParaRPr lang="en-GB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Term: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Credit Hours (Theory):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4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Lecture Timings: Monday (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12:00-2:00</a:t>
            </a:r>
            <a:r>
              <a:rPr lang="en-GB" dirty="0" smtClean="0"/>
              <a:t>) and Wednesday (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8:00-10:00</a:t>
            </a:r>
            <a:r>
              <a:rPr lang="en-GB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/>
              <a:t>Starting Date: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GB" dirty="0" smtClean="0"/>
              <a:t> July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2012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/>
              <a:t>Office Hour: </a:t>
            </a:r>
            <a:r>
              <a:rPr lang="en-US" dirty="0" smtClean="0"/>
              <a:t>BM Instrumentation Lab on Tuesday</a:t>
            </a:r>
            <a:r>
              <a:rPr lang="en-US" dirty="0"/>
              <a:t> </a:t>
            </a:r>
            <a:r>
              <a:rPr lang="en-US" dirty="0" smtClean="0"/>
              <a:t>and Thursday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12:00 </a:t>
            </a:r>
            <a:r>
              <a:rPr lang="en-US" dirty="0">
                <a:latin typeface="Arial" pitchFamily="34" charset="0"/>
                <a:cs typeface="Arial" pitchFamily="34" charset="0"/>
              </a:rPr>
              <a:t>– 2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:00)</a:t>
            </a:r>
          </a:p>
          <a:p>
            <a:pPr marL="285750" lvl="1" indent="-285750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Office Phone Ext: 7016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5696" y="3429000"/>
            <a:ext cx="6318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400" dirty="0">
                <a:solidFill>
                  <a:srgbClr val="FF0000"/>
                </a:solidFill>
              </a:rPr>
              <a:t>Please include </a:t>
            </a:r>
            <a:r>
              <a:rPr lang="en-US" sz="1400" dirty="0" smtClean="0">
                <a:solidFill>
                  <a:srgbClr val="FF0000"/>
                </a:solidFill>
              </a:rPr>
              <a:t>“BCS-</a:t>
            </a:r>
            <a:r>
              <a:rPr lang="en-US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en-US" sz="1400" dirty="0" smtClean="0">
                <a:solidFill>
                  <a:srgbClr val="FF0000"/>
                </a:solidFill>
              </a:rPr>
              <a:t>BM" </a:t>
            </a:r>
            <a:r>
              <a:rPr lang="en-US" sz="1400" dirty="0">
                <a:solidFill>
                  <a:srgbClr val="FF0000"/>
                </a:solidFill>
              </a:rPr>
              <a:t>in the subject line in </a:t>
            </a:r>
            <a:r>
              <a:rPr lang="en-US" sz="1400" dirty="0" smtClean="0">
                <a:solidFill>
                  <a:srgbClr val="FF0000"/>
                </a:solidFill>
              </a:rPr>
              <a:t>all </a:t>
            </a:r>
            <a:r>
              <a:rPr lang="en-US" sz="1400" dirty="0">
                <a:solidFill>
                  <a:srgbClr val="FF0000"/>
                </a:solidFill>
              </a:rPr>
              <a:t>email </a:t>
            </a:r>
            <a:r>
              <a:rPr lang="en-US" sz="1400" dirty="0" smtClean="0">
                <a:solidFill>
                  <a:srgbClr val="FF0000"/>
                </a:solidFill>
              </a:rPr>
              <a:t>communications </a:t>
            </a:r>
            <a:r>
              <a:rPr lang="en-US" sz="1400" dirty="0">
                <a:solidFill>
                  <a:srgbClr val="FF0000"/>
                </a:solidFill>
              </a:rPr>
              <a:t>to avoid auto-deleting or </a:t>
            </a:r>
            <a:r>
              <a:rPr lang="en-US" sz="1400" dirty="0" smtClean="0">
                <a:solidFill>
                  <a:srgbClr val="FF0000"/>
                </a:solidFill>
              </a:rPr>
              <a:t>junk-filtering. 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749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Impedance Approach to Obtain the Transfer Function of Mechanical System.</a:t>
            </a:r>
            <a:endParaRPr lang="en-US" sz="40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314361" y="2806750"/>
            <a:ext cx="4273863" cy="1702370"/>
            <a:chOff x="1331640" y="3932958"/>
            <a:chExt cx="4273863" cy="170237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3996" y="3932958"/>
              <a:ext cx="1562100" cy="5143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2243523" y="3958853"/>
              <a:ext cx="161986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F</a:t>
              </a:r>
              <a:r>
                <a:rPr lang="en-US" dirty="0" smtClean="0"/>
                <a:t>or </a:t>
              </a:r>
              <a:r>
                <a:rPr lang="en-US" dirty="0"/>
                <a:t>the spring,</a:t>
              </a:r>
            </a:p>
          </p:txBody>
        </p:sp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1003" y="4536926"/>
              <a:ext cx="1581150" cy="476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91003" y="5140028"/>
              <a:ext cx="1714500" cy="495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Rectangle 14"/>
            <p:cNvSpPr/>
            <p:nvPr/>
          </p:nvSpPr>
          <p:spPr>
            <a:xfrm>
              <a:off x="1331640" y="4571836"/>
              <a:ext cx="251491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F</a:t>
              </a:r>
              <a:r>
                <a:rPr lang="en-US" dirty="0" smtClean="0"/>
                <a:t>or </a:t>
              </a:r>
              <a:r>
                <a:rPr lang="en-US" dirty="0"/>
                <a:t>the viscous damper,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971277" y="5157192"/>
              <a:ext cx="18806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and for the mass,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323528" y="2060848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Taking the Laplace transform of the force-displacement </a:t>
            </a:r>
            <a:r>
              <a:rPr lang="en-US" dirty="0" smtClean="0"/>
              <a:t>terms of mechanical components , </a:t>
            </a:r>
            <a:r>
              <a:rPr lang="en-US" dirty="0"/>
              <a:t>we </a:t>
            </a:r>
            <a:r>
              <a:rPr lang="en-US" dirty="0" smtClean="0"/>
              <a:t>get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We can define impedance for mechanical components as</a:t>
            </a:r>
          </a:p>
          <a:p>
            <a:r>
              <a:rPr lang="en-US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609803"/>
            <a:ext cx="150495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90826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784976" cy="578328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Example-2: Solve example-1 using the </a:t>
            </a:r>
            <a:r>
              <a:rPr lang="en-US" sz="2800" dirty="0"/>
              <a:t>I</a:t>
            </a:r>
            <a:r>
              <a:rPr lang="en-US" sz="2800" dirty="0" smtClean="0"/>
              <a:t>mpedance Approach.</a:t>
            </a:r>
            <a:endParaRPr lang="en-US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179512" y="1412776"/>
            <a:ext cx="8784976" cy="1891640"/>
            <a:chOff x="179512" y="1916832"/>
            <a:chExt cx="8784976" cy="1891640"/>
          </a:xfrm>
        </p:grpSpPr>
        <p:pic>
          <p:nvPicPr>
            <p:cNvPr id="4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7236" y="1916832"/>
              <a:ext cx="2867252" cy="1737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1979672"/>
              <a:ext cx="2743200" cy="1828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ight Arrow 5"/>
            <p:cNvSpPr/>
            <p:nvPr/>
          </p:nvSpPr>
          <p:spPr>
            <a:xfrm>
              <a:off x="3131840" y="2785512"/>
              <a:ext cx="2808312" cy="2114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059832" y="2420888"/>
              <a:ext cx="27618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Laplace Transformed FBD</a:t>
              </a:r>
              <a:endParaRPr lang="en-US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107504" y="1124744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Summing the forces in the Laplace Transformed FBD, we get  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Which is in the form of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38336" y="4653136"/>
            <a:ext cx="3840480" cy="914400"/>
            <a:chOff x="2642592" y="5276055"/>
            <a:chExt cx="3729608" cy="851491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2592" y="5276055"/>
              <a:ext cx="3657600" cy="385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3240" y="5805267"/>
              <a:ext cx="3108960" cy="322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9" name="Group 18"/>
          <p:cNvGrpSpPr/>
          <p:nvPr/>
        </p:nvGrpSpPr>
        <p:grpSpPr>
          <a:xfrm>
            <a:off x="5278648" y="4509120"/>
            <a:ext cx="3685840" cy="1092309"/>
            <a:chOff x="107504" y="4856970"/>
            <a:chExt cx="3685840" cy="1092309"/>
          </a:xfrm>
        </p:grpSpPr>
        <p:pic>
          <p:nvPicPr>
            <p:cNvPr id="20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944" y="5013176"/>
              <a:ext cx="3499104" cy="731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Rectangle 20"/>
            <p:cNvSpPr/>
            <p:nvPr/>
          </p:nvSpPr>
          <p:spPr>
            <a:xfrm>
              <a:off x="107504" y="4856970"/>
              <a:ext cx="3685840" cy="1092309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954880"/>
            <a:ext cx="418011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5" y="6306373"/>
            <a:ext cx="4846320" cy="290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58328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43000"/>
            <a:ext cx="566786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4672" y="488064"/>
            <a:ext cx="83058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Example-3: </a:t>
            </a:r>
            <a:r>
              <a:rPr lang="en-US" sz="2800" dirty="0"/>
              <a:t>Find the transfer function, 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(s)/F(s), </a:t>
            </a:r>
            <a:r>
              <a:rPr lang="en-US" sz="2800" dirty="0" smtClean="0"/>
              <a:t>of </a:t>
            </a:r>
            <a:r>
              <a:rPr lang="en-US" sz="2800" dirty="0"/>
              <a:t>the </a:t>
            </a:r>
            <a:r>
              <a:rPr lang="en-US" sz="2800" dirty="0" smtClean="0"/>
              <a:t>system.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35496" y="3356992"/>
            <a:ext cx="900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/>
              <a:t>The system has </a:t>
            </a:r>
            <a:r>
              <a:rPr lang="en-US" dirty="0">
                <a:solidFill>
                  <a:srgbClr val="FF0000"/>
                </a:solidFill>
              </a:rPr>
              <a:t>two degrees of freedom</a:t>
            </a:r>
            <a:r>
              <a:rPr lang="en-US" dirty="0"/>
              <a:t>, since each mass can be </a:t>
            </a:r>
            <a:r>
              <a:rPr lang="en-US" dirty="0" smtClean="0"/>
              <a:t>moved in </a:t>
            </a:r>
            <a:r>
              <a:rPr lang="en-US" dirty="0"/>
              <a:t>the horizontal direction while the other is held still. </a:t>
            </a:r>
            <a:endParaRPr lang="en-US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Thus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two </a:t>
            </a:r>
            <a:r>
              <a:rPr lang="en-US" dirty="0" smtClean="0">
                <a:solidFill>
                  <a:srgbClr val="FF0000"/>
                </a:solidFill>
              </a:rPr>
              <a:t>simultaneous equations </a:t>
            </a:r>
            <a:r>
              <a:rPr lang="en-US" dirty="0">
                <a:solidFill>
                  <a:srgbClr val="FF0000"/>
                </a:solidFill>
              </a:rPr>
              <a:t>of motion </a:t>
            </a:r>
            <a:r>
              <a:rPr lang="en-US" dirty="0"/>
              <a:t>will be required to describe the </a:t>
            </a:r>
            <a:r>
              <a:rPr lang="en-US" dirty="0" smtClean="0"/>
              <a:t>system.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two </a:t>
            </a:r>
            <a:r>
              <a:rPr lang="en-US" dirty="0" smtClean="0"/>
              <a:t>equations come </a:t>
            </a:r>
            <a:r>
              <a:rPr lang="en-US" dirty="0"/>
              <a:t>from free-body diagrams of each mass. </a:t>
            </a:r>
            <a:endParaRPr lang="en-US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Superposition </a:t>
            </a:r>
            <a:r>
              <a:rPr lang="en-US" dirty="0"/>
              <a:t>is used to draw the </a:t>
            </a:r>
            <a:r>
              <a:rPr lang="en-US" dirty="0" smtClean="0"/>
              <a:t>free body</a:t>
            </a:r>
            <a:r>
              <a:rPr lang="en-US" dirty="0"/>
              <a:t> </a:t>
            </a:r>
            <a:r>
              <a:rPr lang="en-US" dirty="0" smtClean="0"/>
              <a:t>diagrams</a:t>
            </a:r>
            <a:r>
              <a:rPr lang="en-US" dirty="0"/>
              <a:t>. </a:t>
            </a:r>
            <a:endParaRPr lang="en-US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For </a:t>
            </a:r>
            <a:r>
              <a:rPr lang="en-US" b="1" dirty="0">
                <a:solidFill>
                  <a:srgbClr val="FF0000"/>
                </a:solidFill>
              </a:rPr>
              <a:t>example</a:t>
            </a:r>
            <a:r>
              <a:rPr lang="en-US" dirty="0"/>
              <a:t>, the forces on M1 are due to (1) its own motion </a:t>
            </a:r>
            <a:r>
              <a:rPr lang="en-US" dirty="0" smtClean="0"/>
              <a:t>and (2</a:t>
            </a:r>
            <a:r>
              <a:rPr lang="en-US" dirty="0"/>
              <a:t>) the motion </a:t>
            </a:r>
            <a:r>
              <a:rPr lang="en-US" dirty="0" smtClean="0"/>
              <a:t>of M2 </a:t>
            </a:r>
            <a:r>
              <a:rPr lang="en-US" dirty="0"/>
              <a:t>transmitted toM1 through the system</a:t>
            </a:r>
            <a:r>
              <a:rPr lang="en-US" dirty="0" smtClean="0"/>
              <a:t>.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We </a:t>
            </a:r>
            <a:r>
              <a:rPr lang="en-US" dirty="0"/>
              <a:t>will consider </a:t>
            </a:r>
            <a:r>
              <a:rPr lang="en-US" dirty="0" smtClean="0"/>
              <a:t>these two </a:t>
            </a:r>
            <a:r>
              <a:rPr lang="en-US" dirty="0"/>
              <a:t>sources separately.</a:t>
            </a:r>
          </a:p>
        </p:txBody>
      </p:sp>
    </p:spTree>
    <p:extLst>
      <p:ext uri="{BB962C8B-B14F-4D97-AF65-F5344CB8AC3E}">
        <p14:creationId xmlns:p14="http://schemas.microsoft.com/office/powerpoint/2010/main" xmlns="" val="1808761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7928" y="62880"/>
            <a:ext cx="5486400" cy="221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45456" y="2902064"/>
            <a:ext cx="8896546" cy="1463040"/>
            <a:chOff x="145456" y="3429000"/>
            <a:chExt cx="8896546" cy="1463040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456" y="3429000"/>
              <a:ext cx="4066504" cy="1371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60" y="3429000"/>
              <a:ext cx="3029842" cy="1463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" name="Group 6"/>
            <p:cNvGrpSpPr/>
            <p:nvPr/>
          </p:nvGrpSpPr>
          <p:grpSpPr>
            <a:xfrm>
              <a:off x="4295601" y="3625279"/>
              <a:ext cx="1678607" cy="739825"/>
              <a:chOff x="4333553" y="3625279"/>
              <a:chExt cx="1678607" cy="739825"/>
            </a:xfrm>
          </p:grpSpPr>
          <p:sp>
            <p:nvSpPr>
              <p:cNvPr id="8" name="Right Arrow 7"/>
              <p:cNvSpPr/>
              <p:nvPr/>
            </p:nvSpPr>
            <p:spPr>
              <a:xfrm>
                <a:off x="4333553" y="3889251"/>
                <a:ext cx="1678607" cy="187821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344972" y="4057327"/>
                <a:ext cx="15951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Combine (a) &amp; (b)</a:t>
                </a:r>
                <a:endParaRPr lang="en-US" sz="14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405561" y="3625279"/>
                <a:ext cx="160659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All forces on M1</a:t>
                </a:r>
                <a:endParaRPr lang="en-US" sz="1400" dirty="0"/>
              </a:p>
            </p:txBody>
          </p:sp>
        </p:grpSp>
      </p:grp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5496" y="992120"/>
            <a:ext cx="1897088" cy="348648"/>
          </a:xfrm>
        </p:spPr>
        <p:txBody>
          <a:bodyPr>
            <a:normAutofit/>
          </a:bodyPr>
          <a:lstStyle/>
          <a:p>
            <a:r>
              <a:rPr lang="en-US" sz="1600" b="1" dirty="0" smtClean="0"/>
              <a:t>Example-3: Continue.</a:t>
            </a:r>
            <a:endParaRPr lang="en-US" sz="16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186248" y="5095448"/>
            <a:ext cx="8778240" cy="1645920"/>
            <a:chOff x="-34810" y="2492895"/>
            <a:chExt cx="9074773" cy="1371601"/>
          </a:xfrm>
        </p:grpSpPr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8183" y="2492896"/>
              <a:ext cx="2811780" cy="1371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4810" y="2492895"/>
              <a:ext cx="4272682" cy="1371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5" name="Group 14"/>
            <p:cNvGrpSpPr/>
            <p:nvPr/>
          </p:nvGrpSpPr>
          <p:grpSpPr>
            <a:xfrm>
              <a:off x="4427984" y="2636912"/>
              <a:ext cx="1678607" cy="739825"/>
              <a:chOff x="4295601" y="3530391"/>
              <a:chExt cx="1678607" cy="739825"/>
            </a:xfrm>
          </p:grpSpPr>
          <p:sp>
            <p:nvSpPr>
              <p:cNvPr id="16" name="Right Arrow 15"/>
              <p:cNvSpPr/>
              <p:nvPr/>
            </p:nvSpPr>
            <p:spPr>
              <a:xfrm>
                <a:off x="4295601" y="3794363"/>
                <a:ext cx="1678607" cy="187821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307020" y="3962439"/>
                <a:ext cx="15951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Combine (a) &amp; (b)</a:t>
                </a:r>
                <a:endParaRPr lang="en-US" sz="1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367609" y="3530391"/>
                <a:ext cx="160659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All forces on M2</a:t>
                </a:r>
                <a:endParaRPr lang="en-US" sz="1400" dirty="0"/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3347864" y="2452826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Case-I: Forces on M</a:t>
            </a:r>
            <a:r>
              <a:rPr lang="en-US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75856" y="4541058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Case-II: Forces on M</a:t>
            </a:r>
            <a:r>
              <a:rPr lang="en-US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16016" y="3923764"/>
            <a:ext cx="10596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Figure-1. </a:t>
            </a:r>
            <a:endParaRPr lang="en-US" sz="1600" b="1" dirty="0"/>
          </a:p>
        </p:txBody>
      </p:sp>
      <p:sp>
        <p:nvSpPr>
          <p:cNvPr id="22" name="Rectangle 21"/>
          <p:cNvSpPr/>
          <p:nvPr/>
        </p:nvSpPr>
        <p:spPr>
          <a:xfrm>
            <a:off x="4712441" y="6402814"/>
            <a:ext cx="10836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/>
              <a:t>Figure-2.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xmlns="" val="9410709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065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Example-3: Continue.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45456" y="2564904"/>
            <a:ext cx="8896546" cy="1463040"/>
            <a:chOff x="145456" y="3429000"/>
            <a:chExt cx="8896546" cy="1463040"/>
          </a:xfrm>
        </p:grpSpPr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456" y="3429000"/>
              <a:ext cx="4066504" cy="1371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12160" y="3429000"/>
              <a:ext cx="3029842" cy="1463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" name="Group 6"/>
            <p:cNvGrpSpPr/>
            <p:nvPr/>
          </p:nvGrpSpPr>
          <p:grpSpPr>
            <a:xfrm>
              <a:off x="4295601" y="3625279"/>
              <a:ext cx="1678607" cy="739825"/>
              <a:chOff x="4333553" y="3625279"/>
              <a:chExt cx="1678607" cy="739825"/>
            </a:xfrm>
          </p:grpSpPr>
          <p:sp>
            <p:nvSpPr>
              <p:cNvPr id="8" name="Right Arrow 7"/>
              <p:cNvSpPr/>
              <p:nvPr/>
            </p:nvSpPr>
            <p:spPr>
              <a:xfrm>
                <a:off x="4333553" y="3889251"/>
                <a:ext cx="1678607" cy="187821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344972" y="4057327"/>
                <a:ext cx="15951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Combine (a) &amp; (b)</a:t>
                </a:r>
                <a:endParaRPr lang="en-US" sz="14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405561" y="3625279"/>
                <a:ext cx="160659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All forces on M1</a:t>
                </a:r>
                <a:endParaRPr lang="en-US" sz="1400" dirty="0"/>
              </a:p>
            </p:txBody>
          </p:sp>
        </p:grpSp>
      </p:grpSp>
      <p:sp>
        <p:nvSpPr>
          <p:cNvPr id="11" name="Rectangle 10"/>
          <p:cNvSpPr/>
          <p:nvPr/>
        </p:nvSpPr>
        <p:spPr>
          <a:xfrm>
            <a:off x="239886" y="4077072"/>
            <a:ext cx="43321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Figure-1: </a:t>
            </a:r>
          </a:p>
          <a:p>
            <a:r>
              <a:rPr lang="en-US" sz="1600" dirty="0" smtClean="0"/>
              <a:t>a</a:t>
            </a:r>
            <a:r>
              <a:rPr lang="en-US" sz="1600" dirty="0"/>
              <a:t>. Forces </a:t>
            </a:r>
            <a:r>
              <a:rPr lang="en-US" sz="1600" dirty="0" smtClean="0"/>
              <a:t>on M1 </a:t>
            </a:r>
            <a:r>
              <a:rPr lang="en-US" sz="1600" dirty="0"/>
              <a:t>due only to </a:t>
            </a:r>
            <a:r>
              <a:rPr lang="en-US" sz="1600" dirty="0" smtClean="0"/>
              <a:t>motion of M1;</a:t>
            </a:r>
            <a:endParaRPr lang="en-US" sz="1600" dirty="0"/>
          </a:p>
          <a:p>
            <a:r>
              <a:rPr lang="en-US" sz="1600" dirty="0"/>
              <a:t>b. forces on </a:t>
            </a:r>
            <a:r>
              <a:rPr lang="en-US" sz="1600" dirty="0" smtClean="0"/>
              <a:t>M1 </a:t>
            </a:r>
            <a:r>
              <a:rPr lang="en-US" sz="1600" dirty="0"/>
              <a:t>due only </a:t>
            </a:r>
            <a:r>
              <a:rPr lang="en-US" sz="1600" dirty="0" smtClean="0"/>
              <a:t>to motion </a:t>
            </a:r>
            <a:r>
              <a:rPr lang="en-US" sz="1600" dirty="0"/>
              <a:t>of </a:t>
            </a:r>
            <a:r>
              <a:rPr lang="en-US" sz="1600" dirty="0" smtClean="0"/>
              <a:t>M2; </a:t>
            </a:r>
          </a:p>
          <a:p>
            <a:r>
              <a:rPr lang="en-US" sz="1600" dirty="0" smtClean="0"/>
              <a:t>c</a:t>
            </a:r>
            <a:r>
              <a:rPr lang="en-US" sz="1600" dirty="0"/>
              <a:t>. all </a:t>
            </a:r>
            <a:r>
              <a:rPr lang="en-US" sz="1600" dirty="0" smtClean="0"/>
              <a:t>forces on M1.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72008" y="5651956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 Laplace transform of the equations of motion can </a:t>
            </a:r>
            <a:r>
              <a:rPr lang="en-US" dirty="0" smtClean="0"/>
              <a:t> </a:t>
            </a:r>
            <a:r>
              <a:rPr lang="en-US" dirty="0"/>
              <a:t>be written </a:t>
            </a:r>
            <a:r>
              <a:rPr lang="en-US" dirty="0" smtClean="0"/>
              <a:t>from Figure-1 (c) as;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239277" y="6277117"/>
            <a:ext cx="5809807" cy="320235"/>
            <a:chOff x="1642513" y="5015458"/>
            <a:chExt cx="5809807" cy="320235"/>
          </a:xfrm>
        </p:grpSpPr>
        <p:pic>
          <p:nvPicPr>
            <p:cNvPr id="14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8531" y="5067845"/>
              <a:ext cx="152400" cy="1809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4070" y="5015458"/>
              <a:ext cx="5048250" cy="285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2513" y="5021368"/>
              <a:ext cx="533400" cy="314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cxnSp>
        <p:nvCxnSpPr>
          <p:cNvPr id="17" name="Straight Arrow Connector 16"/>
          <p:cNvCxnSpPr/>
          <p:nvPr/>
        </p:nvCxnSpPr>
        <p:spPr>
          <a:xfrm>
            <a:off x="7195853" y="6381328"/>
            <a:ext cx="57331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74492" y="6156012"/>
            <a:ext cx="426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347864" y="764704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Case-I: Forces on M</a:t>
            </a:r>
            <a:r>
              <a:rPr lang="en-US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6502" y="1558533"/>
            <a:ext cx="90420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If we hold M2 still and move M1 to the right, we see the forces shown </a:t>
            </a:r>
            <a:r>
              <a:rPr lang="en-US" dirty="0" smtClean="0"/>
              <a:t>in Figure-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 total force on M1 is the superposition, or </a:t>
            </a:r>
            <a:r>
              <a:rPr lang="en-US" dirty="0" smtClean="0"/>
              <a:t>sum of </a:t>
            </a:r>
            <a:r>
              <a:rPr lang="en-US" dirty="0"/>
              <a:t>the </a:t>
            </a:r>
            <a:r>
              <a:rPr lang="en-US" dirty="0" smtClean="0"/>
              <a:t>forces, as shown in Figure-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(c).</a:t>
            </a:r>
          </a:p>
        </p:txBody>
      </p:sp>
    </p:spTree>
    <p:extLst>
      <p:ext uri="{BB962C8B-B14F-4D97-AF65-F5344CB8AC3E}">
        <p14:creationId xmlns:p14="http://schemas.microsoft.com/office/powerpoint/2010/main" xmlns="" val="33786475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065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Example-3: Continue.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86248" y="2719184"/>
            <a:ext cx="8778240" cy="1645920"/>
            <a:chOff x="-34810" y="2492895"/>
            <a:chExt cx="9074773" cy="1371601"/>
          </a:xfrm>
        </p:grpSpPr>
        <p:pic>
          <p:nvPicPr>
            <p:cNvPr id="512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8183" y="2492896"/>
              <a:ext cx="2811780" cy="1371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4810" y="2492895"/>
              <a:ext cx="4272682" cy="1371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3" name="Group 2"/>
            <p:cNvGrpSpPr/>
            <p:nvPr/>
          </p:nvGrpSpPr>
          <p:grpSpPr>
            <a:xfrm>
              <a:off x="4427984" y="2636912"/>
              <a:ext cx="1678607" cy="739825"/>
              <a:chOff x="4295601" y="3530391"/>
              <a:chExt cx="1678607" cy="739825"/>
            </a:xfrm>
          </p:grpSpPr>
          <p:sp>
            <p:nvSpPr>
              <p:cNvPr id="6" name="Right Arrow 5"/>
              <p:cNvSpPr/>
              <p:nvPr/>
            </p:nvSpPr>
            <p:spPr>
              <a:xfrm>
                <a:off x="4295601" y="3794363"/>
                <a:ext cx="1678607" cy="187821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4307020" y="3962439"/>
                <a:ext cx="15951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 smtClean="0"/>
                  <a:t>Combine (a) &amp; (b)</a:t>
                </a:r>
                <a:endParaRPr lang="en-US" sz="14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367609" y="3530391"/>
                <a:ext cx="160659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/>
                  <a:t>All forces on M2</a:t>
                </a:r>
                <a:endParaRPr lang="en-US" sz="1400" dirty="0"/>
              </a:p>
            </p:txBody>
          </p:sp>
        </p:grpSp>
      </p:grpSp>
      <p:sp>
        <p:nvSpPr>
          <p:cNvPr id="11" name="Rectangle 10"/>
          <p:cNvSpPr/>
          <p:nvPr/>
        </p:nvSpPr>
        <p:spPr>
          <a:xfrm>
            <a:off x="239886" y="4295998"/>
            <a:ext cx="43321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Figure-2: </a:t>
            </a:r>
          </a:p>
          <a:p>
            <a:r>
              <a:rPr lang="en-US" sz="1600" dirty="0" smtClean="0"/>
              <a:t>a</a:t>
            </a:r>
            <a:r>
              <a:rPr lang="en-US" sz="1600" dirty="0"/>
              <a:t>. Forces </a:t>
            </a:r>
            <a:r>
              <a:rPr lang="en-US" sz="1600" dirty="0" smtClean="0"/>
              <a:t>on M2 </a:t>
            </a:r>
            <a:r>
              <a:rPr lang="en-US" sz="1600" dirty="0"/>
              <a:t>due only to </a:t>
            </a:r>
            <a:r>
              <a:rPr lang="en-US" sz="1600" dirty="0" smtClean="0"/>
              <a:t>motion of M2;</a:t>
            </a:r>
            <a:endParaRPr lang="en-US" sz="1600" dirty="0"/>
          </a:p>
          <a:p>
            <a:r>
              <a:rPr lang="en-US" sz="1600" dirty="0"/>
              <a:t>b. forces on </a:t>
            </a:r>
            <a:r>
              <a:rPr lang="en-US" sz="1600" dirty="0" smtClean="0"/>
              <a:t>M2 </a:t>
            </a:r>
            <a:r>
              <a:rPr lang="en-US" sz="1600" dirty="0"/>
              <a:t>due only </a:t>
            </a:r>
            <a:r>
              <a:rPr lang="en-US" sz="1600" dirty="0" smtClean="0"/>
              <a:t>to motion </a:t>
            </a:r>
            <a:r>
              <a:rPr lang="en-US" sz="1600" dirty="0"/>
              <a:t>of </a:t>
            </a:r>
            <a:r>
              <a:rPr lang="en-US" sz="1600" dirty="0" smtClean="0"/>
              <a:t>M1; </a:t>
            </a:r>
          </a:p>
          <a:p>
            <a:r>
              <a:rPr lang="en-US" sz="1600" dirty="0" smtClean="0"/>
              <a:t>c</a:t>
            </a:r>
            <a:r>
              <a:rPr lang="en-US" sz="1600" dirty="0"/>
              <a:t>. all </a:t>
            </a:r>
            <a:r>
              <a:rPr lang="en-US" sz="1600" dirty="0" smtClean="0"/>
              <a:t>forces on M2.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72008" y="5651956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 Laplace transform of the equations of motion can </a:t>
            </a:r>
            <a:r>
              <a:rPr lang="en-US" dirty="0" smtClean="0"/>
              <a:t> </a:t>
            </a:r>
            <a:r>
              <a:rPr lang="en-US" dirty="0"/>
              <a:t>be written </a:t>
            </a:r>
            <a:r>
              <a:rPr lang="en-US" dirty="0" smtClean="0"/>
              <a:t>from Figure-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2 </a:t>
            </a:r>
            <a:r>
              <a:rPr lang="en-US" dirty="0" smtClean="0"/>
              <a:t>(c) as;</a:t>
            </a:r>
            <a:endParaRPr lang="en-US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0688" y="6191969"/>
            <a:ext cx="57626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Straight Arrow Connector 13"/>
          <p:cNvCxnSpPr/>
          <p:nvPr/>
        </p:nvCxnSpPr>
        <p:spPr>
          <a:xfrm>
            <a:off x="7599089" y="6381328"/>
            <a:ext cx="57331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177728" y="6156012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75856" y="724634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Case-II: Forces on M</a:t>
            </a:r>
            <a:r>
              <a:rPr lang="en-US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008" y="1292567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If we </a:t>
            </a:r>
            <a:r>
              <a:rPr lang="en-US" dirty="0" smtClean="0"/>
              <a:t>hold M1 </a:t>
            </a:r>
            <a:r>
              <a:rPr lang="en-US" dirty="0"/>
              <a:t>still and </a:t>
            </a:r>
            <a:r>
              <a:rPr lang="en-US" dirty="0" smtClean="0"/>
              <a:t>move M2 </a:t>
            </a:r>
            <a:r>
              <a:rPr lang="en-US" dirty="0"/>
              <a:t>to the right, we see the forces </a:t>
            </a:r>
            <a:r>
              <a:rPr lang="en-US" dirty="0" smtClean="0"/>
              <a:t>shown in Figure-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 M2, First </a:t>
            </a:r>
            <a:r>
              <a:rPr lang="en-US" dirty="0"/>
              <a:t>we move M2 to the right while holding M1 still;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then </a:t>
            </a:r>
            <a:r>
              <a:rPr lang="en-US" dirty="0"/>
              <a:t>we move M1 </a:t>
            </a:r>
            <a:r>
              <a:rPr lang="en-US" dirty="0" smtClean="0"/>
              <a:t>to the </a:t>
            </a:r>
            <a:r>
              <a:rPr lang="en-US" dirty="0"/>
              <a:t>right and hold M2 still. 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each case we evaluate the forces on </a:t>
            </a:r>
            <a:r>
              <a:rPr lang="en-US" dirty="0" smtClean="0"/>
              <a:t>M2.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9117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2852936"/>
            <a:ext cx="741682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From </a:t>
            </a:r>
            <a:r>
              <a:rPr lang="en-US" dirty="0" smtClean="0"/>
              <a:t>equation (1) and (2), </a:t>
            </a:r>
            <a:r>
              <a:rPr lang="en-US" dirty="0"/>
              <a:t>the transfer </a:t>
            </a:r>
            <a:r>
              <a:rPr lang="en-US" dirty="0" smtClean="0"/>
              <a:t>function, </a:t>
            </a:r>
            <a:r>
              <a:rPr lang="en-US" i="1" dirty="0" smtClean="0"/>
              <a:t>X2(s)/F(s), </a:t>
            </a:r>
            <a:r>
              <a:rPr lang="en-US" dirty="0" smtClean="0"/>
              <a:t>is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Where,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42065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Example-3: Continue.</a:t>
            </a:r>
            <a:endParaRPr lang="en-US" sz="20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1547664" y="1412776"/>
            <a:ext cx="7096858" cy="945396"/>
            <a:chOff x="1547664" y="1412776"/>
            <a:chExt cx="7096858" cy="945396"/>
          </a:xfrm>
        </p:grpSpPr>
        <p:grpSp>
          <p:nvGrpSpPr>
            <p:cNvPr id="5" name="Group 4"/>
            <p:cNvGrpSpPr/>
            <p:nvPr/>
          </p:nvGrpSpPr>
          <p:grpSpPr>
            <a:xfrm>
              <a:off x="1547664" y="1484784"/>
              <a:ext cx="5809807" cy="320235"/>
              <a:chOff x="1642513" y="5015458"/>
              <a:chExt cx="5809807" cy="320235"/>
            </a:xfrm>
          </p:grpSpPr>
          <p:pic>
            <p:nvPicPr>
              <p:cNvPr id="6" name="Picture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18531" y="5067845"/>
                <a:ext cx="152400" cy="1809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4070" y="5015458"/>
                <a:ext cx="5048250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8" name="Picture 8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42513" y="5021368"/>
                <a:ext cx="533400" cy="314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9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2015505"/>
              <a:ext cx="5762625" cy="333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0" name="Straight Arrow Connector 9"/>
            <p:cNvCxnSpPr/>
            <p:nvPr/>
          </p:nvCxnSpPr>
          <p:spPr>
            <a:xfrm flipV="1">
              <a:off x="7502338" y="1604747"/>
              <a:ext cx="670062" cy="2291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8177728" y="1412776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(1)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7599089" y="2180811"/>
              <a:ext cx="57331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8177728" y="1988840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(2)</a:t>
              </a:r>
              <a:endParaRPr lang="en-US" dirty="0"/>
            </a:p>
          </p:txBody>
        </p:sp>
      </p:grp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3941048"/>
            <a:ext cx="2809843" cy="64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827584" y="3854952"/>
            <a:ext cx="3096344" cy="79818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28713" y="5556845"/>
            <a:ext cx="6886575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99651" y="3830176"/>
            <a:ext cx="3604797" cy="82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6010326" y="3522494"/>
            <a:ext cx="1492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Block Diagram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184091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268759"/>
            <a:ext cx="5303520" cy="2511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784976" cy="85496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Example-4: </a:t>
            </a:r>
            <a:r>
              <a:rPr lang="en-US" sz="2400" dirty="0"/>
              <a:t>Write, but do not solve, the equations of motion for the </a:t>
            </a:r>
            <a:r>
              <a:rPr lang="en-US" sz="2400" dirty="0" smtClean="0"/>
              <a:t>mechanical network shown below.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72008" y="3668831"/>
            <a:ext cx="89644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 system has </a:t>
            </a:r>
            <a:r>
              <a:rPr lang="en-US" dirty="0">
                <a:solidFill>
                  <a:srgbClr val="FF0000"/>
                </a:solidFill>
              </a:rPr>
              <a:t>three degrees of freedom</a:t>
            </a:r>
            <a:r>
              <a:rPr lang="en-US" dirty="0"/>
              <a:t>, since each of the </a:t>
            </a:r>
            <a:r>
              <a:rPr lang="en-US" dirty="0" smtClean="0"/>
              <a:t>three masses </a:t>
            </a:r>
            <a:r>
              <a:rPr lang="en-US" dirty="0"/>
              <a:t>can be moved independently while the others are held </a:t>
            </a:r>
            <a:r>
              <a:rPr lang="en-US" dirty="0" smtClean="0"/>
              <a:t>still.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M1 </a:t>
            </a:r>
            <a:r>
              <a:rPr lang="en-US" dirty="0"/>
              <a:t>has two springs, two viscous dampers, and mass associated with its </a:t>
            </a:r>
            <a:r>
              <a:rPr lang="en-US" dirty="0" smtClean="0"/>
              <a:t>motion.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There </a:t>
            </a:r>
            <a:r>
              <a:rPr lang="en-US" dirty="0"/>
              <a:t>is one spring between M1 and M2 and one viscous damper between M1 </a:t>
            </a:r>
            <a:r>
              <a:rPr lang="en-US" dirty="0" smtClean="0"/>
              <a:t>and M3</a:t>
            </a:r>
            <a:r>
              <a:rPr lang="en-US" dirty="0"/>
              <a:t>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1" y="4962500"/>
            <a:ext cx="6035040" cy="381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589240"/>
            <a:ext cx="5852160" cy="389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6231590"/>
            <a:ext cx="5394960" cy="392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013176"/>
            <a:ext cx="822960" cy="248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5661248"/>
            <a:ext cx="822960" cy="26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688" y="6251024"/>
            <a:ext cx="822960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2856"/>
            <a:ext cx="3429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204979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8424"/>
            <a:ext cx="8305800" cy="866360"/>
          </a:xfrm>
        </p:spPr>
        <p:txBody>
          <a:bodyPr/>
          <a:lstStyle/>
          <a:p>
            <a:pPr algn="ctr"/>
            <a:r>
              <a:rPr lang="en-US" dirty="0"/>
              <a:t>Electric Circuit Analogs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1916832"/>
            <a:ext cx="849694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An electric circuit that is analogous to a system from another discipline is called an </a:t>
            </a:r>
            <a:r>
              <a:rPr lang="en-US" b="1" dirty="0" smtClean="0">
                <a:solidFill>
                  <a:srgbClr val="FF0000"/>
                </a:solidFill>
              </a:rPr>
              <a:t>electric circuit analog</a:t>
            </a:r>
            <a:r>
              <a:rPr lang="en-US" dirty="0" smtClean="0"/>
              <a:t>.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The mechanical systems with which we worked can be represented by equivalent electric circuits.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Analogs can be obtained by comparing the equations of motion of a mechanical system, with either electrical mesh or nodal equations.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When compared with mesh equations, the resulting electrical circuit is called a</a:t>
            </a:r>
            <a:r>
              <a:rPr lang="en-US" b="1" dirty="0" smtClean="0">
                <a:solidFill>
                  <a:srgbClr val="FF0000"/>
                </a:solidFill>
              </a:rPr>
              <a:t> series analog</a:t>
            </a:r>
            <a:r>
              <a:rPr lang="en-US" dirty="0" smtClean="0"/>
              <a:t>.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When compared with nodal equations, the resulting electrical circuit is called a </a:t>
            </a:r>
            <a:r>
              <a:rPr lang="en-US" b="1" dirty="0" smtClean="0">
                <a:solidFill>
                  <a:srgbClr val="FF0000"/>
                </a:solidFill>
              </a:rPr>
              <a:t>parallel analog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369955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058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Series Analog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23528" y="836712"/>
            <a:ext cx="8556416" cy="1656184"/>
            <a:chOff x="323528" y="1412776"/>
            <a:chExt cx="8556416" cy="165618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1434577"/>
              <a:ext cx="2286000" cy="16343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3808" y="1412776"/>
              <a:ext cx="2560320" cy="16274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8184" y="1412776"/>
              <a:ext cx="2651760" cy="15889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941168"/>
            <a:ext cx="4114800" cy="1858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9512" y="2886035"/>
            <a:ext cx="2699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E</a:t>
            </a:r>
            <a:r>
              <a:rPr lang="en-US" sz="1600" dirty="0" smtClean="0"/>
              <a:t>quation </a:t>
            </a:r>
            <a:r>
              <a:rPr lang="en-US" sz="1600" dirty="0"/>
              <a:t>of motion </a:t>
            </a:r>
            <a:r>
              <a:rPr lang="en-US" sz="1600" dirty="0" smtClean="0"/>
              <a:t>of the above  translational mechanical system is;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3232596" y="2886035"/>
            <a:ext cx="24915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Kirchhoff’s mesh equation for the </a:t>
            </a:r>
            <a:r>
              <a:rPr lang="en-US" sz="1600" dirty="0" smtClean="0"/>
              <a:t>above simple </a:t>
            </a:r>
            <a:r>
              <a:rPr lang="en-US" sz="1600" dirty="0"/>
              <a:t>series RLC </a:t>
            </a:r>
            <a:r>
              <a:rPr lang="en-US" sz="1600" dirty="0" smtClean="0"/>
              <a:t>network is;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6156176" y="2537609"/>
            <a:ext cx="28803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 smtClean="0"/>
              <a:t>For a </a:t>
            </a:r>
            <a:r>
              <a:rPr lang="en-US" sz="1600" dirty="0"/>
              <a:t>direct </a:t>
            </a:r>
            <a:r>
              <a:rPr lang="en-US" sz="1600" dirty="0" smtClean="0"/>
              <a:t>analogy b/w </a:t>
            </a:r>
            <a:r>
              <a:rPr lang="en-US" sz="1600" dirty="0" err="1" smtClean="0"/>
              <a:t>Eq</a:t>
            </a:r>
            <a:r>
              <a:rPr lang="en-US" sz="1600" dirty="0" smtClean="0"/>
              <a:t> (1) &amp; (2), </a:t>
            </a:r>
            <a:r>
              <a:rPr lang="en-US" sz="1600" b="1" dirty="0">
                <a:solidFill>
                  <a:srgbClr val="FF0000"/>
                </a:solidFill>
              </a:rPr>
              <a:t>convert displacement to </a:t>
            </a:r>
            <a:r>
              <a:rPr lang="en-US" sz="1600" b="1" dirty="0" smtClean="0">
                <a:solidFill>
                  <a:srgbClr val="FF0000"/>
                </a:solidFill>
              </a:rPr>
              <a:t>velocity </a:t>
            </a:r>
            <a:r>
              <a:rPr lang="en-US" sz="1600" dirty="0" smtClean="0"/>
              <a:t>by divide </a:t>
            </a:r>
            <a:r>
              <a:rPr lang="en-US" sz="1600" dirty="0"/>
              <a:t>and </a:t>
            </a:r>
            <a:r>
              <a:rPr lang="en-US" sz="1600" dirty="0" smtClean="0"/>
              <a:t>multiply </a:t>
            </a:r>
            <a:r>
              <a:rPr lang="en-US" sz="1600" dirty="0"/>
              <a:t>the left-hand </a:t>
            </a:r>
            <a:r>
              <a:rPr lang="en-US" sz="1600" dirty="0" smtClean="0"/>
              <a:t>side of </a:t>
            </a:r>
            <a:r>
              <a:rPr lang="en-US" sz="1600" dirty="0" err="1" smtClean="0"/>
              <a:t>Eq</a:t>
            </a:r>
            <a:r>
              <a:rPr lang="en-US" sz="1600" dirty="0" smtClean="0"/>
              <a:t> (1) by </a:t>
            </a:r>
            <a:r>
              <a:rPr lang="en-US" sz="1600" dirty="0"/>
              <a:t>s, </a:t>
            </a:r>
            <a:r>
              <a:rPr lang="en-US" sz="1600" dirty="0" smtClean="0"/>
              <a:t>yielding;</a:t>
            </a:r>
            <a:endParaRPr lang="en-US" sz="16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07504" y="4005064"/>
            <a:ext cx="8650138" cy="792088"/>
            <a:chOff x="107504" y="4005064"/>
            <a:chExt cx="8650138" cy="792088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4122787"/>
              <a:ext cx="2505075" cy="314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7" name="Group 16"/>
            <p:cNvGrpSpPr/>
            <p:nvPr/>
          </p:nvGrpSpPr>
          <p:grpSpPr>
            <a:xfrm>
              <a:off x="2304256" y="4005064"/>
              <a:ext cx="6453386" cy="792088"/>
              <a:chOff x="2304256" y="4005064"/>
              <a:chExt cx="6453386" cy="792088"/>
            </a:xfrm>
          </p:grpSpPr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75856" y="4047728"/>
                <a:ext cx="2390775" cy="533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34" name="Picture 10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00192" y="4005064"/>
                <a:ext cx="2457450" cy="5619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14" name="Group 13"/>
              <p:cNvGrpSpPr/>
              <p:nvPr/>
            </p:nvGrpSpPr>
            <p:grpSpPr>
              <a:xfrm>
                <a:off x="2304256" y="4458598"/>
                <a:ext cx="539552" cy="338554"/>
                <a:chOff x="2808312" y="4098558"/>
                <a:chExt cx="539552" cy="338554"/>
              </a:xfrm>
            </p:grpSpPr>
            <p:cxnSp>
              <p:nvCxnSpPr>
                <p:cNvPr id="11" name="Straight Arrow Connector 10"/>
                <p:cNvCxnSpPr/>
                <p:nvPr/>
              </p:nvCxnSpPr>
              <p:spPr>
                <a:xfrm>
                  <a:off x="2808312" y="4286051"/>
                  <a:ext cx="179512" cy="704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" name="TextBox 11"/>
                <p:cNvSpPr txBox="1"/>
                <p:nvPr/>
              </p:nvSpPr>
              <p:spPr>
                <a:xfrm>
                  <a:off x="2948396" y="4098558"/>
                  <a:ext cx="399468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(1)</a:t>
                  </a:r>
                  <a:endParaRPr lang="en-US" sz="1600" dirty="0"/>
                </a:p>
              </p:txBody>
            </p:sp>
          </p:grpSp>
          <p:grpSp>
            <p:nvGrpSpPr>
              <p:cNvPr id="29" name="Group 28"/>
              <p:cNvGrpSpPr/>
              <p:nvPr/>
            </p:nvGrpSpPr>
            <p:grpSpPr>
              <a:xfrm>
                <a:off x="5365334" y="4458598"/>
                <a:ext cx="574818" cy="338554"/>
                <a:chOff x="2808312" y="4098558"/>
                <a:chExt cx="574818" cy="338554"/>
              </a:xfrm>
            </p:grpSpPr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2808312" y="4286051"/>
                  <a:ext cx="179512" cy="7045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1" name="TextBox 30"/>
                <p:cNvSpPr txBox="1"/>
                <p:nvPr/>
              </p:nvSpPr>
              <p:spPr>
                <a:xfrm>
                  <a:off x="2948396" y="4098558"/>
                  <a:ext cx="434734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600" dirty="0" smtClean="0"/>
                    <a:t>(2)</a:t>
                  </a:r>
                  <a:endParaRPr lang="en-US" sz="1600" dirty="0"/>
                </a:p>
              </p:txBody>
            </p:sp>
          </p:grpSp>
        </p:grpSp>
      </p:grpSp>
      <p:grpSp>
        <p:nvGrpSpPr>
          <p:cNvPr id="32" name="Group 31"/>
          <p:cNvGrpSpPr/>
          <p:nvPr/>
        </p:nvGrpSpPr>
        <p:grpSpPr>
          <a:xfrm>
            <a:off x="8461678" y="4458598"/>
            <a:ext cx="568406" cy="338554"/>
            <a:chOff x="2808312" y="4098558"/>
            <a:chExt cx="568406" cy="338554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2808312" y="4286051"/>
              <a:ext cx="179512" cy="70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2948396" y="4098558"/>
              <a:ext cx="4283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(3)</a:t>
              </a:r>
              <a:endParaRPr lang="en-US" sz="1600" dirty="0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107504" y="5406315"/>
            <a:ext cx="4680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dirty="0"/>
              <a:t>Comparing </a:t>
            </a:r>
            <a:r>
              <a:rPr lang="en-US" sz="1600" dirty="0" err="1"/>
              <a:t>Eqs</a:t>
            </a:r>
            <a:r>
              <a:rPr lang="en-US" sz="1600" dirty="0"/>
              <a:t>. </a:t>
            </a:r>
            <a:r>
              <a:rPr lang="en-US" sz="1600" dirty="0" smtClean="0"/>
              <a:t>(2) &amp; (3), </a:t>
            </a:r>
            <a:r>
              <a:rPr lang="en-US" sz="1600" dirty="0"/>
              <a:t>we recognize the </a:t>
            </a:r>
            <a:r>
              <a:rPr lang="en-US" sz="1600" b="1" dirty="0">
                <a:solidFill>
                  <a:srgbClr val="FF0000"/>
                </a:solidFill>
              </a:rPr>
              <a:t>sum of impedances</a:t>
            </a:r>
            <a:r>
              <a:rPr lang="en-US" sz="1600" dirty="0"/>
              <a:t> &amp;</a:t>
            </a:r>
            <a:r>
              <a:rPr lang="en-US" sz="1600" dirty="0" smtClean="0"/>
              <a:t> draw </a:t>
            </a:r>
            <a:r>
              <a:rPr lang="en-US" sz="1600" dirty="0"/>
              <a:t>the </a:t>
            </a:r>
            <a:r>
              <a:rPr lang="en-US" sz="1600" dirty="0" smtClean="0"/>
              <a:t>circuit shown </a:t>
            </a:r>
            <a:r>
              <a:rPr lang="en-US" sz="1600" dirty="0"/>
              <a:t>in Figure </a:t>
            </a:r>
            <a:r>
              <a:rPr lang="en-US" sz="1600" dirty="0" smtClean="0"/>
              <a:t>(c</a:t>
            </a:r>
            <a:r>
              <a:rPr lang="en-US" sz="1600" dirty="0"/>
              <a:t>). The conversions </a:t>
            </a:r>
            <a:r>
              <a:rPr lang="en-US" sz="1600" dirty="0" smtClean="0"/>
              <a:t>are summarized in Figure (d</a:t>
            </a:r>
            <a:r>
              <a:rPr lang="en-US" sz="16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295853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2024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Mathematical Modeling of Mechanical Systems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8657426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305800" cy="362304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Converting a Mechanical System to a Series Analog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1052736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Example-5: Draw </a:t>
            </a:r>
            <a:r>
              <a:rPr lang="en-US" sz="2000" dirty="0">
                <a:solidFill>
                  <a:srgbClr val="FF0000"/>
                </a:solidFill>
              </a:rPr>
              <a:t>a series analog for the mechanical </a:t>
            </a:r>
            <a:r>
              <a:rPr lang="en-US" sz="2000" dirty="0" smtClean="0">
                <a:solidFill>
                  <a:srgbClr val="FF0000"/>
                </a:solidFill>
              </a:rPr>
              <a:t>system.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412776"/>
            <a:ext cx="4572000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971600" y="3707740"/>
            <a:ext cx="7096858" cy="945396"/>
            <a:chOff x="1547664" y="1412776"/>
            <a:chExt cx="7096858" cy="945396"/>
          </a:xfrm>
        </p:grpSpPr>
        <p:grpSp>
          <p:nvGrpSpPr>
            <p:cNvPr id="6" name="Group 5"/>
            <p:cNvGrpSpPr/>
            <p:nvPr/>
          </p:nvGrpSpPr>
          <p:grpSpPr>
            <a:xfrm>
              <a:off x="1547664" y="1484784"/>
              <a:ext cx="5809807" cy="320235"/>
              <a:chOff x="1642513" y="5015458"/>
              <a:chExt cx="5809807" cy="320235"/>
            </a:xfrm>
          </p:grpSpPr>
          <p:pic>
            <p:nvPicPr>
              <p:cNvPr id="12" name="Picture 6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218531" y="5067845"/>
                <a:ext cx="152400" cy="1809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4070" y="5015458"/>
                <a:ext cx="5048250" cy="285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4" name="Picture 8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42513" y="5021368"/>
                <a:ext cx="533400" cy="314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7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2015505"/>
              <a:ext cx="5762625" cy="333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8177728" y="1412776"/>
              <a:ext cx="4267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(1)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7599089" y="2180811"/>
              <a:ext cx="57331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8177728" y="1988840"/>
              <a:ext cx="4667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(2)</a:t>
              </a:r>
              <a:endParaRPr lang="en-US" dirty="0"/>
            </a:p>
          </p:txBody>
        </p:sp>
      </p:grpSp>
      <p:sp>
        <p:nvSpPr>
          <p:cNvPr id="4" name="Rectangle 3"/>
          <p:cNvSpPr/>
          <p:nvPr/>
        </p:nvSpPr>
        <p:spPr>
          <a:xfrm>
            <a:off x="35496" y="4942909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 err="1" smtClean="0"/>
              <a:t>Eqs</a:t>
            </a:r>
            <a:r>
              <a:rPr lang="en-US" dirty="0" smtClean="0"/>
              <a:t> (</a:t>
            </a:r>
            <a:r>
              <a:rPr lang="en-US" dirty="0"/>
              <a:t>1</a:t>
            </a:r>
            <a:r>
              <a:rPr lang="en-US" dirty="0" smtClean="0"/>
              <a:t>) &amp; (2) </a:t>
            </a:r>
            <a:r>
              <a:rPr lang="en-US" dirty="0"/>
              <a:t>are analogous </a:t>
            </a:r>
            <a:r>
              <a:rPr lang="en-US" dirty="0" smtClean="0"/>
              <a:t>t0 electrical </a:t>
            </a:r>
            <a:r>
              <a:rPr lang="en-US" dirty="0"/>
              <a:t>mesh equations </a:t>
            </a:r>
            <a:r>
              <a:rPr lang="en-US" dirty="0" smtClean="0"/>
              <a:t>after conversion </a:t>
            </a:r>
            <a:r>
              <a:rPr lang="en-US" dirty="0"/>
              <a:t>to velocity. Thus,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5495" y="3275692"/>
            <a:ext cx="69619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equations </a:t>
            </a:r>
            <a:r>
              <a:rPr lang="en-US" dirty="0"/>
              <a:t>of </a:t>
            </a:r>
            <a:r>
              <a:rPr lang="en-US" dirty="0" smtClean="0"/>
              <a:t>motion in the Laplace transform domain are; 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023025" y="3933056"/>
            <a:ext cx="57331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619672" y="5487496"/>
            <a:ext cx="6669100" cy="1348740"/>
            <a:chOff x="1619672" y="5487496"/>
            <a:chExt cx="6669100" cy="134874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2" y="5487496"/>
              <a:ext cx="5394960" cy="1348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23" name="Group 22"/>
            <p:cNvGrpSpPr/>
            <p:nvPr/>
          </p:nvGrpSpPr>
          <p:grpSpPr>
            <a:xfrm>
              <a:off x="7239049" y="5517232"/>
              <a:ext cx="1049723" cy="1161420"/>
              <a:chOff x="7239049" y="5517232"/>
              <a:chExt cx="1049723" cy="116142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7817688" y="5517232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(3)</a:t>
                </a:r>
                <a:endParaRPr lang="en-US" dirty="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812360" y="6309320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(4)</a:t>
                </a:r>
                <a:endParaRPr lang="en-US" dirty="0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>
                <a:off x="7239049" y="6525344"/>
                <a:ext cx="57331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/>
              <p:nvPr/>
            </p:nvCxnSpPr>
            <p:spPr>
              <a:xfrm>
                <a:off x="7239049" y="5733256"/>
                <a:ext cx="57331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168930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672" y="260648"/>
            <a:ext cx="8305800" cy="42065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Example-5: Continue.</a:t>
            </a:r>
            <a:endParaRPr lang="en-US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365104"/>
            <a:ext cx="6492240" cy="2411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3528" y="2682786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/>
              <a:t>Coefficients represent </a:t>
            </a:r>
            <a:r>
              <a:rPr lang="en-US" dirty="0">
                <a:solidFill>
                  <a:srgbClr val="FF0000"/>
                </a:solidFill>
              </a:rPr>
              <a:t>sums of electrical impedance</a:t>
            </a:r>
            <a:r>
              <a:rPr lang="en-US" dirty="0"/>
              <a:t>. </a:t>
            </a: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Mechanical impedances associated </a:t>
            </a:r>
            <a:r>
              <a:rPr lang="en-US" dirty="0"/>
              <a:t>withM1 form the first mesh, </a:t>
            </a: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whereas </a:t>
            </a:r>
            <a:r>
              <a:rPr lang="en-US" dirty="0"/>
              <a:t>impedances between the two </a:t>
            </a:r>
            <a:r>
              <a:rPr lang="en-US" dirty="0" smtClean="0"/>
              <a:t>masses are </a:t>
            </a:r>
            <a:r>
              <a:rPr lang="en-US" dirty="0"/>
              <a:t>common to the two </a:t>
            </a:r>
            <a:r>
              <a:rPr lang="en-US" dirty="0" smtClean="0"/>
              <a:t>loops.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Impedances </a:t>
            </a:r>
            <a:r>
              <a:rPr lang="en-US" dirty="0"/>
              <a:t>associated with M2 form the </a:t>
            </a:r>
            <a:r>
              <a:rPr lang="en-US" dirty="0" smtClean="0"/>
              <a:t>second mesh</a:t>
            </a:r>
            <a:r>
              <a:rPr lang="en-US" dirty="0"/>
              <a:t>. </a:t>
            </a: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result is shown in Figure </a:t>
            </a:r>
            <a:r>
              <a:rPr lang="en-US" dirty="0" smtClean="0"/>
              <a:t>below, </a:t>
            </a:r>
            <a:r>
              <a:rPr lang="en-US" dirty="0"/>
              <a:t>where </a:t>
            </a:r>
            <a:r>
              <a:rPr lang="en-US" dirty="0" smtClean="0"/>
              <a:t>v1(t) </a:t>
            </a:r>
            <a:r>
              <a:rPr lang="en-US" dirty="0"/>
              <a:t>and </a:t>
            </a:r>
            <a:r>
              <a:rPr lang="en-US" dirty="0" smtClean="0"/>
              <a:t>v2(t) </a:t>
            </a:r>
            <a:r>
              <a:rPr lang="en-US" dirty="0"/>
              <a:t>are the velocities </a:t>
            </a:r>
            <a:r>
              <a:rPr lang="en-US" dirty="0" smtClean="0"/>
              <a:t>of M1 </a:t>
            </a:r>
            <a:r>
              <a:rPr lang="en-US" dirty="0"/>
              <a:t>and M2, respectively.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59632" y="1052736"/>
            <a:ext cx="6669100" cy="1348740"/>
            <a:chOff x="1619672" y="5487496"/>
            <a:chExt cx="6669100" cy="1348740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9672" y="5487496"/>
              <a:ext cx="5394960" cy="13487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" name="Group 6"/>
            <p:cNvGrpSpPr/>
            <p:nvPr/>
          </p:nvGrpSpPr>
          <p:grpSpPr>
            <a:xfrm>
              <a:off x="7239049" y="5517232"/>
              <a:ext cx="1049723" cy="1161420"/>
              <a:chOff x="7239049" y="5517232"/>
              <a:chExt cx="1049723" cy="1161420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7817688" y="5517232"/>
                <a:ext cx="4603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(3)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812360" y="6309320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(4)</a:t>
                </a:r>
                <a:endParaRPr lang="en-US" dirty="0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7239049" y="6525344"/>
                <a:ext cx="57331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7239049" y="5733256"/>
                <a:ext cx="57331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xmlns="" val="41122669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/>
              <a:t>Parallel Analog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7504" y="912887"/>
            <a:ext cx="8856984" cy="1796033"/>
            <a:chOff x="179512" y="980728"/>
            <a:chExt cx="8856984" cy="1796033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1052736"/>
              <a:ext cx="2409825" cy="1724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1840" y="980728"/>
              <a:ext cx="2638425" cy="1743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8071" y="1052736"/>
              <a:ext cx="2638425" cy="1600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37226" y="4849320"/>
            <a:ext cx="4389120" cy="2006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987427" y="2886035"/>
            <a:ext cx="28087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/>
              <a:t>Kirchhoff’s nodal equation for the simple parallel </a:t>
            </a:r>
            <a:r>
              <a:rPr lang="en-US" sz="1600" dirty="0" smtClean="0"/>
              <a:t>RLC network shown above is;</a:t>
            </a:r>
            <a:endParaRPr lang="en-US" sz="1600" dirty="0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828653"/>
            <a:ext cx="2667000" cy="75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35496" y="2886035"/>
            <a:ext cx="25824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/>
              <a:t>E</a:t>
            </a:r>
            <a:r>
              <a:rPr lang="en-US" sz="1600" dirty="0" smtClean="0"/>
              <a:t>quation </a:t>
            </a:r>
            <a:r>
              <a:rPr lang="en-US" sz="1600" dirty="0"/>
              <a:t>of motion </a:t>
            </a:r>
            <a:r>
              <a:rPr lang="en-US" sz="1600" dirty="0" smtClean="0"/>
              <a:t>of the above  translational mechanical system is;</a:t>
            </a:r>
            <a:endParaRPr lang="en-US" sz="1600" dirty="0"/>
          </a:p>
        </p:txBody>
      </p:sp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47145"/>
            <a:ext cx="24384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5496" y="4941168"/>
            <a:ext cx="43435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/>
              <a:t>Comparing </a:t>
            </a:r>
            <a:r>
              <a:rPr lang="en-US" sz="1600" dirty="0" err="1"/>
              <a:t>Eqs</a:t>
            </a:r>
            <a:r>
              <a:rPr lang="en-US" sz="1600" dirty="0"/>
              <a:t>. </a:t>
            </a:r>
            <a:r>
              <a:rPr lang="en-US" sz="1600" dirty="0" smtClean="0"/>
              <a:t>(</a:t>
            </a:r>
            <a:r>
              <a:rPr lang="en-US" sz="1600" dirty="0"/>
              <a:t>1</a:t>
            </a:r>
            <a:r>
              <a:rPr lang="en-US" sz="1600" dirty="0" smtClean="0"/>
              <a:t>) &amp; </a:t>
            </a:r>
            <a:r>
              <a:rPr lang="en-US" sz="1600" dirty="0"/>
              <a:t>(</a:t>
            </a:r>
            <a:r>
              <a:rPr lang="en-US" sz="1600" dirty="0" smtClean="0"/>
              <a:t>2), </a:t>
            </a:r>
            <a:r>
              <a:rPr lang="en-US" sz="1600" dirty="0"/>
              <a:t>we identify the </a:t>
            </a:r>
            <a:r>
              <a:rPr lang="en-US" sz="1600" b="1" dirty="0">
                <a:solidFill>
                  <a:srgbClr val="FF0000"/>
                </a:solidFill>
              </a:rPr>
              <a:t>sum of admittances </a:t>
            </a:r>
            <a:r>
              <a:rPr lang="en-US" sz="1600" dirty="0"/>
              <a:t>&amp;</a:t>
            </a:r>
            <a:r>
              <a:rPr lang="en-US" sz="1600" dirty="0" smtClean="0"/>
              <a:t> </a:t>
            </a:r>
            <a:r>
              <a:rPr lang="en-US" sz="1600" dirty="0"/>
              <a:t>draw </a:t>
            </a:r>
            <a:r>
              <a:rPr lang="en-US" sz="1600" dirty="0" smtClean="0"/>
              <a:t>the circuit </a:t>
            </a:r>
            <a:r>
              <a:rPr lang="en-US" sz="1600" dirty="0"/>
              <a:t>shown in </a:t>
            </a:r>
            <a:r>
              <a:rPr lang="en-US" sz="1600" dirty="0" smtClean="0"/>
              <a:t>Figure (c).</a:t>
            </a:r>
          </a:p>
          <a:p>
            <a:pPr algn="just"/>
            <a:r>
              <a:rPr lang="en-US" sz="1600" dirty="0" smtClean="0"/>
              <a:t>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 smtClean="0"/>
              <a:t>The </a:t>
            </a:r>
            <a:r>
              <a:rPr lang="en-US" sz="1600" dirty="0"/>
              <a:t>conversions are summarized in Figure 2.43(d).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279278" y="4509120"/>
            <a:ext cx="348506" cy="7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96740" y="4314582"/>
            <a:ext cx="3994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(1)</a:t>
            </a:r>
            <a:endParaRPr lang="en-US" sz="1600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940152" y="4509120"/>
            <a:ext cx="348506" cy="70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228184" y="4314582"/>
            <a:ext cx="4347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(2)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8137118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8504"/>
            <a:ext cx="8305800" cy="50632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Example-6: Draw </a:t>
            </a:r>
            <a:r>
              <a:rPr lang="en-US" sz="2400" dirty="0">
                <a:solidFill>
                  <a:srgbClr val="FF0000"/>
                </a:solidFill>
              </a:rPr>
              <a:t>a parallel analog for the mechanical </a:t>
            </a:r>
            <a:r>
              <a:rPr lang="en-US" sz="2400" dirty="0" smtClean="0">
                <a:solidFill>
                  <a:srgbClr val="FF0000"/>
                </a:solidFill>
              </a:rPr>
              <a:t>system.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8838" y="2177405"/>
            <a:ext cx="488632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762440"/>
            <a:ext cx="8305800" cy="362304"/>
          </a:xfrm>
          <a:prstGeom prst="rect">
            <a:avLst/>
          </a:prstGeom>
        </p:spPr>
        <p:txBody>
          <a:bodyPr vert="horz" lIns="0" tIns="4572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/>
              <a:t>Converting a Mechanical System to a Parallel Analog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67544" y="4427820"/>
            <a:ext cx="5634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Equations of motion after </a:t>
            </a:r>
            <a:r>
              <a:rPr lang="en-US" dirty="0"/>
              <a:t>conversion to </a:t>
            </a:r>
            <a:r>
              <a:rPr lang="en-US" dirty="0" smtClean="0"/>
              <a:t>velocity are;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331640" y="5157192"/>
            <a:ext cx="6952842" cy="1428750"/>
            <a:chOff x="1331640" y="5157192"/>
            <a:chExt cx="6952842" cy="142875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40" y="5157192"/>
              <a:ext cx="5800725" cy="142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4" name="Group 3"/>
            <p:cNvGrpSpPr/>
            <p:nvPr/>
          </p:nvGrpSpPr>
          <p:grpSpPr>
            <a:xfrm>
              <a:off x="7239049" y="5229200"/>
              <a:ext cx="1045433" cy="1233428"/>
              <a:chOff x="7239049" y="5229200"/>
              <a:chExt cx="1045433" cy="1233428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7239049" y="5445224"/>
                <a:ext cx="57331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7239049" y="6309320"/>
                <a:ext cx="57331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7817688" y="5229200"/>
                <a:ext cx="4267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(1)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817688" y="6093296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(2)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5025910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05800" cy="49266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Example-6: Continue.</a:t>
            </a:r>
            <a:endParaRPr lang="en-US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54385" y="4581128"/>
            <a:ext cx="6657975" cy="218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7504" y="2560836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The Equation (1) and (2) are also analogous </a:t>
            </a:r>
            <a:r>
              <a:rPr lang="en-US" dirty="0"/>
              <a:t>to electrical node equations. </a:t>
            </a: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Coefficients</a:t>
            </a:r>
            <a:r>
              <a:rPr lang="en-US" dirty="0"/>
              <a:t> </a:t>
            </a:r>
            <a:r>
              <a:rPr lang="en-US" dirty="0" smtClean="0"/>
              <a:t>represent </a:t>
            </a:r>
            <a:r>
              <a:rPr lang="en-US" dirty="0">
                <a:solidFill>
                  <a:srgbClr val="FF0000"/>
                </a:solidFill>
              </a:rPr>
              <a:t>sums of electrical admittances</a:t>
            </a:r>
            <a:r>
              <a:rPr lang="en-US" dirty="0"/>
              <a:t>. </a:t>
            </a: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Admittances </a:t>
            </a:r>
            <a:r>
              <a:rPr lang="en-US" dirty="0"/>
              <a:t>associated with M1 </a:t>
            </a:r>
            <a:r>
              <a:rPr lang="en-US" dirty="0" smtClean="0"/>
              <a:t>form the </a:t>
            </a:r>
            <a:r>
              <a:rPr lang="en-US" dirty="0"/>
              <a:t>elements connected to the first node, </a:t>
            </a: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whereas </a:t>
            </a:r>
            <a:r>
              <a:rPr lang="en-US" dirty="0"/>
              <a:t>mechanical admittances </a:t>
            </a:r>
            <a:r>
              <a:rPr lang="en-US" dirty="0" smtClean="0"/>
              <a:t>b/w the two </a:t>
            </a:r>
            <a:r>
              <a:rPr lang="en-US" dirty="0"/>
              <a:t>masses are common to the </a:t>
            </a:r>
            <a:r>
              <a:rPr lang="en-US" dirty="0" smtClean="0"/>
              <a:t>two nodes.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Mechanical </a:t>
            </a:r>
            <a:r>
              <a:rPr lang="en-US" dirty="0"/>
              <a:t>admittances associated </a:t>
            </a:r>
            <a:r>
              <a:rPr lang="en-US" dirty="0" smtClean="0"/>
              <a:t>with M2 form </a:t>
            </a:r>
            <a:r>
              <a:rPr lang="en-US" dirty="0"/>
              <a:t>the elements connected to the second </a:t>
            </a:r>
            <a:r>
              <a:rPr lang="en-US" dirty="0" smtClean="0"/>
              <a:t>node.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result is shown in </a:t>
            </a:r>
            <a:r>
              <a:rPr lang="en-US" dirty="0" smtClean="0"/>
              <a:t>the Figure below,</a:t>
            </a:r>
            <a:r>
              <a:rPr lang="en-US" dirty="0"/>
              <a:t> </a:t>
            </a:r>
            <a:r>
              <a:rPr lang="en-US" dirty="0" smtClean="0"/>
              <a:t>where v1(t) </a:t>
            </a:r>
            <a:r>
              <a:rPr lang="en-US" dirty="0"/>
              <a:t>and </a:t>
            </a:r>
            <a:r>
              <a:rPr lang="en-US" dirty="0" smtClean="0"/>
              <a:t>v2(t) </a:t>
            </a:r>
            <a:r>
              <a:rPr lang="en-US" dirty="0"/>
              <a:t>are the velocities of M1 and M2, </a:t>
            </a:r>
            <a:r>
              <a:rPr lang="en-US" dirty="0" smtClean="0"/>
              <a:t>respectively.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187624" y="1088152"/>
            <a:ext cx="7024850" cy="1188720"/>
            <a:chOff x="1259632" y="5055792"/>
            <a:chExt cx="7024850" cy="1428750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5055792"/>
              <a:ext cx="5800725" cy="1428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" name="Group 6"/>
            <p:cNvGrpSpPr/>
            <p:nvPr/>
          </p:nvGrpSpPr>
          <p:grpSpPr>
            <a:xfrm>
              <a:off x="7239049" y="5229200"/>
              <a:ext cx="1045433" cy="1233428"/>
              <a:chOff x="7239049" y="5229200"/>
              <a:chExt cx="1045433" cy="1233428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>
                <a:off x="7239049" y="5445224"/>
                <a:ext cx="57331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7239049" y="6309320"/>
                <a:ext cx="57331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7817688" y="5229200"/>
                <a:ext cx="4267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(1)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817688" y="6093296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(2)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973773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Outcomes: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3105835"/>
            <a:ext cx="8001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After completing this chapter the student will be able to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 Obtain the transfer function of  linear translational mechanical systems.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smtClean="0"/>
              <a:t> Convert mechanical system into series and parallel circuit analogs. 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8" y="404664"/>
            <a:ext cx="9036496" cy="1070992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Force-velocity, force-displacement, and impedance </a:t>
            </a:r>
            <a:r>
              <a:rPr lang="en-US" sz="3200" dirty="0" smtClean="0"/>
              <a:t>relationships for </a:t>
            </a:r>
            <a:r>
              <a:rPr lang="en-US" sz="3200" dirty="0"/>
              <a:t>springs, viscous dampers, and mass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2317" y="1556792"/>
            <a:ext cx="7822131" cy="484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9512" y="6474822"/>
            <a:ext cx="89289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where, K, f v, and M are called spring constant, coefficient of viscous friction, and mass, respectively.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3896397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Analogies Between Electrical </a:t>
            </a:r>
            <a:r>
              <a:rPr lang="en-US" sz="3600" dirty="0"/>
              <a:t>and </a:t>
            </a:r>
            <a:r>
              <a:rPr lang="en-US" sz="3600" dirty="0" smtClean="0"/>
              <a:t>Mechanical Components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251520" y="1757129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/>
              <a:t>Mechanical systems</a:t>
            </a:r>
            <a:r>
              <a:rPr lang="en-US" dirty="0"/>
              <a:t>, like electrical networks, have three passive, </a:t>
            </a:r>
            <a:r>
              <a:rPr lang="en-US" dirty="0" smtClean="0"/>
              <a:t>linear components.</a:t>
            </a:r>
          </a:p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/>
              <a:t>Two of them</a:t>
            </a:r>
            <a:r>
              <a:rPr lang="en-US" dirty="0"/>
              <a:t>, the </a:t>
            </a:r>
            <a:r>
              <a:rPr lang="en-US" b="1" dirty="0">
                <a:solidFill>
                  <a:srgbClr val="FF0000"/>
                </a:solidFill>
              </a:rPr>
              <a:t>spring</a:t>
            </a:r>
            <a:r>
              <a:rPr lang="en-US" dirty="0"/>
              <a:t> and the </a:t>
            </a:r>
            <a:r>
              <a:rPr lang="en-US" b="1" dirty="0">
                <a:solidFill>
                  <a:srgbClr val="FF0000"/>
                </a:solidFill>
              </a:rPr>
              <a:t>mass</a:t>
            </a:r>
            <a:r>
              <a:rPr lang="en-US" dirty="0"/>
              <a:t>, are energy-storage elements; </a:t>
            </a:r>
            <a:endParaRPr lang="en-US" dirty="0" smtClean="0"/>
          </a:p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/>
              <a:t>O</a:t>
            </a:r>
            <a:r>
              <a:rPr lang="en-US" dirty="0" smtClean="0"/>
              <a:t>ne </a:t>
            </a:r>
            <a:r>
              <a:rPr lang="en-US" dirty="0"/>
              <a:t>of them, the </a:t>
            </a:r>
            <a:r>
              <a:rPr lang="en-US" b="1" dirty="0" smtClean="0">
                <a:solidFill>
                  <a:srgbClr val="FF0000"/>
                </a:solidFill>
              </a:rPr>
              <a:t>viscous damper</a:t>
            </a:r>
            <a:r>
              <a:rPr lang="en-US" dirty="0"/>
              <a:t>, dissipates energy. </a:t>
            </a:r>
            <a:endParaRPr lang="en-US" dirty="0" smtClean="0"/>
          </a:p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two energy-storage elements are analogous to </a:t>
            </a:r>
            <a:r>
              <a:rPr lang="en-US" dirty="0" smtClean="0"/>
              <a:t>the two </a:t>
            </a:r>
            <a:r>
              <a:rPr lang="en-US" dirty="0"/>
              <a:t>electrical energy-storage elements, the inductor and capacitor. </a:t>
            </a:r>
            <a:endParaRPr lang="en-US" dirty="0" smtClean="0"/>
          </a:p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 smtClean="0"/>
              <a:t>The energy dissipater </a:t>
            </a:r>
            <a:r>
              <a:rPr lang="en-US" dirty="0"/>
              <a:t>is analogous to electrical resistance</a:t>
            </a:r>
            <a:r>
              <a:rPr lang="en-US" dirty="0" smtClean="0"/>
              <a:t>.</a:t>
            </a:r>
          </a:p>
          <a:p>
            <a:pPr marL="285750" indent="-285750" algn="just">
              <a:lnSpc>
                <a:spcPct val="200000"/>
              </a:lnSpc>
              <a:buFont typeface="Arial" pitchFamily="34" charset="0"/>
              <a:buChar char="•"/>
            </a:pPr>
            <a:r>
              <a:rPr lang="en-US" dirty="0">
                <a:latin typeface="Times New Roman"/>
              </a:rPr>
              <a:t>The motion of translation is defined as a motion that takes place along a straight or curved path. The variables that are used to describe translational motion are </a:t>
            </a:r>
            <a:r>
              <a:rPr lang="en-US" b="1" dirty="0">
                <a:solidFill>
                  <a:srgbClr val="FF0000"/>
                </a:solidFill>
                <a:latin typeface="Times New Roman"/>
              </a:rPr>
              <a:t>acceleration</a:t>
            </a:r>
            <a:r>
              <a:rPr lang="en-US" b="1" dirty="0">
                <a:latin typeface="Times New Roman"/>
              </a:rPr>
              <a:t>, </a:t>
            </a:r>
            <a:r>
              <a:rPr lang="en-US" b="1" dirty="0">
                <a:solidFill>
                  <a:srgbClr val="FF0000"/>
                </a:solidFill>
                <a:latin typeface="Times New Roman"/>
              </a:rPr>
              <a:t>velocity</a:t>
            </a:r>
            <a:r>
              <a:rPr lang="en-US" b="1" dirty="0">
                <a:latin typeface="Times New Roman"/>
              </a:rPr>
              <a:t>, </a:t>
            </a:r>
            <a:r>
              <a:rPr lang="en-US" dirty="0">
                <a:latin typeface="Times New Roman"/>
              </a:rPr>
              <a:t>and </a:t>
            </a:r>
            <a:r>
              <a:rPr lang="en-US" b="1" dirty="0">
                <a:solidFill>
                  <a:srgbClr val="FF0000"/>
                </a:solidFill>
                <a:latin typeface="Times New Roman"/>
              </a:rPr>
              <a:t>displacement</a:t>
            </a:r>
            <a:r>
              <a:rPr lang="en-US" b="1" dirty="0" smtClean="0">
                <a:latin typeface="Times New Roman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6749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>
                <a:latin typeface="Times New Roman"/>
              </a:rPr>
              <a:t>Newton’s Second Law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 txBox="1">
                <a:spLocks/>
              </p:cNvSpPr>
              <p:nvPr/>
            </p:nvSpPr>
            <p:spPr>
              <a:xfrm>
                <a:off x="539552" y="2348880"/>
                <a:ext cx="8077200" cy="3960440"/>
              </a:xfrm>
              <a:prstGeom prst="rect">
                <a:avLst/>
              </a:prstGeom>
            </p:spPr>
            <p:txBody>
              <a:bodyPr/>
              <a:lstStyle>
                <a:lvl1pPr marL="274320" indent="-27432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95000"/>
                  <a:buFont typeface="Wingdings 2"/>
                  <a:buChar char=""/>
                  <a:defRPr kumimoji="0" sz="2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46888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5000"/>
                  <a:buFont typeface="Wingdings 2"/>
                  <a:buChar char="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46888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7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210312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210312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SzPct val="65000"/>
                  <a:buFont typeface="Wingdings 2"/>
                  <a:buChar char=""/>
                  <a:defRPr kumimoji="0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210312" algn="l" rtl="0" eaLnBrk="1" latinLnBrk="0" hangingPunct="1">
                  <a:spcBef>
                    <a:spcPct val="20000"/>
                  </a:spcBef>
                  <a:buClr>
                    <a:schemeClr val="accent5"/>
                  </a:buClr>
                  <a:buSzPct val="80000"/>
                  <a:buFont typeface="Wingdings 2"/>
                  <a:buChar char="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rtl="0" eaLnBrk="1" latinLnBrk="0" hangingPunct="1">
                  <a:spcBef>
                    <a:spcPct val="20000"/>
                  </a:spcBef>
                  <a:buClr>
                    <a:schemeClr val="accent6"/>
                  </a:buClr>
                  <a:buSzPct val="80000"/>
                  <a:buFont typeface="Wingdings 2"/>
                  <a:buChar char=""/>
                  <a:defRPr kumimoji="0"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Char char="•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182880" algn="l" rtl="0" eaLnBrk="1" latinLnBrk="0" hangingPunct="1">
                  <a:spcBef>
                    <a:spcPct val="20000"/>
                  </a:spcBef>
                  <a:buClr>
                    <a:schemeClr val="tx2"/>
                  </a:buClr>
                  <a:buFontTx/>
                  <a:buChar char="•"/>
                  <a:defRPr kumimoji="0" sz="14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Font typeface="Wingdings 2"/>
                  <a:buNone/>
                </a:pPr>
                <a:r>
                  <a:rPr lang="en-US" sz="2800" dirty="0" smtClean="0">
                    <a:latin typeface="Times New Roman"/>
                  </a:rPr>
                  <a:t>Newton's law of motion states that the algebraic sum of external forces acting on a rigid </a:t>
                </a:r>
                <a:r>
                  <a:rPr lang="en-US" sz="2800" dirty="0">
                    <a:latin typeface="Times New Roman"/>
                  </a:rPr>
                  <a:t>body in a given direction is equal to the product of the mass of the body and </a:t>
                </a:r>
                <a:r>
                  <a:rPr lang="en-US" sz="2800" dirty="0" smtClean="0">
                    <a:latin typeface="Times New Roman"/>
                  </a:rPr>
                  <a:t>its acceleration </a:t>
                </a:r>
                <a:r>
                  <a:rPr lang="en-US" sz="2800" dirty="0">
                    <a:latin typeface="Times New Roman"/>
                  </a:rPr>
                  <a:t>in the same direction. The law can be expressed </a:t>
                </a:r>
                <a:r>
                  <a:rPr lang="en-US" sz="2800" dirty="0" smtClean="0">
                    <a:latin typeface="Times New Roman"/>
                  </a:rPr>
                  <a:t>as</a:t>
                </a:r>
              </a:p>
              <a:p>
                <a:pPr marL="0" indent="0" algn="just">
                  <a:buFont typeface="Wingdings 2"/>
                  <a:buNone/>
                </a:pPr>
                <a:endParaRPr lang="en-US" sz="2800" dirty="0" smtClean="0">
                  <a:latin typeface="Times New Roman"/>
                </a:endParaRPr>
              </a:p>
              <a:p>
                <a:pPr marL="0" indent="0" algn="just">
                  <a:buFont typeface="Wingdings 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+mj-cs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+mj-cs"/>
                            </a:rPr>
                            <m:t>𝑭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+mj-cs"/>
                            </a:rPr>
                            <m:t>=</m:t>
                          </m:r>
                          <m:r>
                            <a:rPr lang="en-US" sz="2400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+mj-cs"/>
                            </a:rPr>
                            <m:t>𝑴𝒂</m:t>
                          </m:r>
                        </m:e>
                      </m:nary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348880"/>
                <a:ext cx="8077200" cy="3960440"/>
              </a:xfrm>
              <a:prstGeom prst="rect">
                <a:avLst/>
              </a:prstGeom>
              <a:blipFill rotWithShape="1">
                <a:blip r:embed="rId2"/>
                <a:stretch>
                  <a:fillRect l="-1585" t="-1538" r="-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861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Steps to Obtain the Transfer Function of </a:t>
            </a:r>
            <a:r>
              <a:rPr lang="en-US" sz="4000" dirty="0"/>
              <a:t>M</a:t>
            </a:r>
            <a:r>
              <a:rPr lang="en-US" sz="4000" dirty="0" smtClean="0"/>
              <a:t>echanical System.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07504" y="2233895"/>
            <a:ext cx="878497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dirty="0"/>
              <a:t>The mechanical system requires just </a:t>
            </a:r>
            <a:r>
              <a:rPr lang="en-US" dirty="0" smtClean="0"/>
              <a:t>one differential </a:t>
            </a:r>
            <a:r>
              <a:rPr lang="en-US" dirty="0"/>
              <a:t>equation, called </a:t>
            </a:r>
            <a:r>
              <a:rPr lang="en-US" dirty="0" smtClean="0"/>
              <a:t>the equation </a:t>
            </a:r>
            <a:r>
              <a:rPr lang="en-US" dirty="0"/>
              <a:t>of motion, to describe it. </a:t>
            </a: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Assume </a:t>
            </a:r>
            <a:r>
              <a:rPr lang="en-US" dirty="0"/>
              <a:t>a positive direction of motion, for example, to the right. </a:t>
            </a: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This assumed positive </a:t>
            </a:r>
            <a:r>
              <a:rPr lang="en-US" dirty="0"/>
              <a:t>direction of motion is similar to assuming a current direction in an </a:t>
            </a:r>
            <a:r>
              <a:rPr lang="en-US" dirty="0" smtClean="0"/>
              <a:t>electrical loop.</a:t>
            </a:r>
          </a:p>
          <a:p>
            <a:pPr algn="just"/>
            <a:r>
              <a:rPr lang="en-US" dirty="0" smtClean="0"/>
              <a:t> </a:t>
            </a:r>
          </a:p>
          <a:p>
            <a:pPr algn="just"/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First,</a:t>
            </a:r>
            <a:r>
              <a:rPr lang="en-US" b="1" dirty="0" smtClean="0"/>
              <a:t> </a:t>
            </a:r>
            <a:r>
              <a:rPr lang="en-US" dirty="0"/>
              <a:t>draw a </a:t>
            </a:r>
            <a:r>
              <a:rPr lang="en-US" dirty="0" smtClean="0"/>
              <a:t>free-body diagram</a:t>
            </a:r>
            <a:r>
              <a:rPr lang="en-US" dirty="0"/>
              <a:t>, placing on the body all forces that act on the body either in the direction </a:t>
            </a:r>
            <a:r>
              <a:rPr lang="en-US" dirty="0" smtClean="0"/>
              <a:t>of motion </a:t>
            </a:r>
            <a:r>
              <a:rPr lang="en-US" dirty="0"/>
              <a:t>or opposite to it</a:t>
            </a:r>
            <a:r>
              <a:rPr lang="en-US" dirty="0" smtClean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Second, </a:t>
            </a:r>
            <a:r>
              <a:rPr lang="en-US" dirty="0" smtClean="0"/>
              <a:t>use </a:t>
            </a:r>
            <a:r>
              <a:rPr lang="en-US" dirty="0"/>
              <a:t>Newton’s law to form a differential equation </a:t>
            </a:r>
            <a:r>
              <a:rPr lang="en-US" dirty="0" smtClean="0"/>
              <a:t>of motion </a:t>
            </a:r>
            <a:r>
              <a:rPr lang="en-US" dirty="0"/>
              <a:t>by summing the forces and setting the sum equal to zero. </a:t>
            </a: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b="1" dirty="0" smtClean="0">
                <a:solidFill>
                  <a:srgbClr val="FF0000"/>
                </a:solidFill>
              </a:rPr>
              <a:t>Finally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dirty="0" smtClean="0"/>
              <a:t>assuming zero </a:t>
            </a:r>
            <a:r>
              <a:rPr lang="en-US" dirty="0"/>
              <a:t>initial conditions, we take the Laplace transform of the differential </a:t>
            </a:r>
            <a:r>
              <a:rPr lang="en-US" dirty="0" smtClean="0"/>
              <a:t>equation, separate </a:t>
            </a:r>
            <a:r>
              <a:rPr lang="en-US" dirty="0"/>
              <a:t>the variables, and arrive at the transfer function.</a:t>
            </a:r>
          </a:p>
        </p:txBody>
      </p:sp>
    </p:spTree>
    <p:extLst>
      <p:ext uri="{BB962C8B-B14F-4D97-AF65-F5344CB8AC3E}">
        <p14:creationId xmlns:p14="http://schemas.microsoft.com/office/powerpoint/2010/main" xmlns="" val="978721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672" y="476672"/>
            <a:ext cx="83058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 smtClean="0"/>
              <a:t>Example-1: </a:t>
            </a:r>
            <a:r>
              <a:rPr lang="en-US" sz="2800" dirty="0"/>
              <a:t>Find the transfer function, </a:t>
            </a:r>
            <a:r>
              <a:rPr lang="en-US" sz="2800" i="1" dirty="0" smtClean="0"/>
              <a:t>X(s)/F(s), </a:t>
            </a:r>
            <a:r>
              <a:rPr lang="en-US" sz="2800" dirty="0" smtClean="0"/>
              <a:t>of </a:t>
            </a:r>
            <a:r>
              <a:rPr lang="en-US" sz="2800" dirty="0"/>
              <a:t>the </a:t>
            </a:r>
            <a:r>
              <a:rPr lang="en-US" sz="2800" dirty="0" smtClean="0"/>
              <a:t>system.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31600"/>
            <a:ext cx="2960851" cy="173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1604" y="1340768"/>
            <a:ext cx="2520876" cy="173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3275856" y="2200280"/>
            <a:ext cx="2808312" cy="220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272820" y="1835532"/>
            <a:ext cx="2739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Free Body Diagram (FBD)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7504" y="3284984"/>
            <a:ext cx="8892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First step </a:t>
            </a:r>
            <a:r>
              <a:rPr lang="en-US" dirty="0" smtClean="0"/>
              <a:t>is to draw </a:t>
            </a:r>
            <a:r>
              <a:rPr lang="en-US" dirty="0"/>
              <a:t>the free-body </a:t>
            </a:r>
            <a:r>
              <a:rPr lang="en-US" dirty="0" smtClean="0"/>
              <a:t>diagram.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Place </a:t>
            </a:r>
            <a:r>
              <a:rPr lang="en-US" dirty="0"/>
              <a:t>on the mass all forces felt by the mass. </a:t>
            </a:r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/>
              <a:t>We </a:t>
            </a:r>
            <a:r>
              <a:rPr lang="en-US" dirty="0"/>
              <a:t>assume the mass </a:t>
            </a:r>
            <a:r>
              <a:rPr lang="en-US" dirty="0" smtClean="0"/>
              <a:t>is traveling </a:t>
            </a:r>
            <a:r>
              <a:rPr lang="en-US" dirty="0"/>
              <a:t>toward the right. Thus, only the applied force points to the right; all </a:t>
            </a:r>
            <a:r>
              <a:rPr lang="en-US" dirty="0" smtClean="0"/>
              <a:t>other forces </a:t>
            </a:r>
            <a:r>
              <a:rPr lang="en-US" dirty="0"/>
              <a:t>impede the motion and act to oppose it. Hence, the spring, viscous </a:t>
            </a:r>
            <a:r>
              <a:rPr lang="en-US" dirty="0" smtClean="0"/>
              <a:t>damper, and </a:t>
            </a:r>
            <a:r>
              <a:rPr lang="en-US" dirty="0"/>
              <a:t>the force due to acceleration point to the </a:t>
            </a:r>
            <a:r>
              <a:rPr lang="en-US" dirty="0" smtClean="0"/>
              <a:t>left.</a:t>
            </a:r>
          </a:p>
          <a:p>
            <a:pPr algn="just"/>
            <a:endParaRPr lang="en-US" dirty="0" smtClean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Second step </a:t>
            </a:r>
            <a:r>
              <a:rPr lang="en-US" dirty="0" smtClean="0"/>
              <a:t>is to write </a:t>
            </a:r>
            <a:r>
              <a:rPr lang="en-US" dirty="0"/>
              <a:t>the differential equation of motion using Newton’s law to </a:t>
            </a:r>
            <a:r>
              <a:rPr lang="en-US" dirty="0" smtClean="0"/>
              <a:t>sum to </a:t>
            </a:r>
            <a:r>
              <a:rPr lang="en-US" dirty="0"/>
              <a:t>zero all of the forces shown on the </a:t>
            </a:r>
            <a:r>
              <a:rPr lang="en-US" dirty="0" smtClean="0"/>
              <a:t>mass.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805264"/>
            <a:ext cx="4004762" cy="731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65197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688" y="620688"/>
            <a:ext cx="8305800" cy="49266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Example-1: Continue.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07504" y="1340768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Third step </a:t>
            </a:r>
            <a:r>
              <a:rPr lang="en-US" dirty="0" smtClean="0"/>
              <a:t>is to take </a:t>
            </a:r>
            <a:r>
              <a:rPr lang="en-US" dirty="0"/>
              <a:t>the Laplace </a:t>
            </a:r>
            <a:r>
              <a:rPr lang="en-US" dirty="0" smtClean="0"/>
              <a:t>transform, assuming </a:t>
            </a:r>
            <a:r>
              <a:rPr lang="en-US" dirty="0"/>
              <a:t>zero initial conditions,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16832"/>
            <a:ext cx="4343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61351" y="2708920"/>
            <a:ext cx="3726873" cy="386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05717" y="2708920"/>
            <a:ext cx="418011" cy="27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07504" y="3501008"/>
            <a:ext cx="50332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Finally, </a:t>
            </a:r>
            <a:r>
              <a:rPr lang="en-US" dirty="0"/>
              <a:t>s</a:t>
            </a:r>
            <a:r>
              <a:rPr lang="en-US" dirty="0" smtClean="0"/>
              <a:t>olving </a:t>
            </a:r>
            <a:r>
              <a:rPr lang="en-US" dirty="0"/>
              <a:t>for the transfer function yields</a:t>
            </a: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805264"/>
            <a:ext cx="3883660" cy="1005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2699792" y="4077072"/>
            <a:ext cx="3685840" cy="1152128"/>
            <a:chOff x="107504" y="4797152"/>
            <a:chExt cx="3685840" cy="1152128"/>
          </a:xfrm>
        </p:grpSpPr>
        <p:pic>
          <p:nvPicPr>
            <p:cNvPr id="2055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8800" y="5001736"/>
              <a:ext cx="3499104" cy="7315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107504" y="4797152"/>
              <a:ext cx="3685840" cy="1152128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895778" y="5517232"/>
            <a:ext cx="16580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Block Diagram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299145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2246</TotalTime>
  <Words>1690</Words>
  <Application>Microsoft Office PowerPoint</Application>
  <PresentationFormat>On-screen Show (4:3)</PresentationFormat>
  <Paragraphs>197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Biomedical Control Systems (BCS)</vt:lpstr>
      <vt:lpstr>Mathematical Modeling of Mechanical Systems</vt:lpstr>
      <vt:lpstr>Learning Outcomes:</vt:lpstr>
      <vt:lpstr>Force-velocity, force-displacement, and impedance relationships for springs, viscous dampers, and mass</vt:lpstr>
      <vt:lpstr>Analogies Between Electrical and Mechanical Components</vt:lpstr>
      <vt:lpstr>Newton’s Second Law</vt:lpstr>
      <vt:lpstr>Steps to Obtain the Transfer Function of Mechanical System.</vt:lpstr>
      <vt:lpstr>Example-1: Find the transfer function, X(s)/F(s), of the system.</vt:lpstr>
      <vt:lpstr>Example-1: Continue.</vt:lpstr>
      <vt:lpstr>Impedance Approach to Obtain the Transfer Function of Mechanical System.</vt:lpstr>
      <vt:lpstr>Example-2: Solve example-1 using the Impedance Approach.</vt:lpstr>
      <vt:lpstr>Example-3: Find the transfer function, X2(s)/F(s), of the system.</vt:lpstr>
      <vt:lpstr>Example-3: Continue.</vt:lpstr>
      <vt:lpstr>Example-3: Continue.</vt:lpstr>
      <vt:lpstr>Example-3: Continue.</vt:lpstr>
      <vt:lpstr>Example-3: Continue.</vt:lpstr>
      <vt:lpstr>Example-4: Write, but do not solve, the equations of motion for the mechanical network shown below.</vt:lpstr>
      <vt:lpstr>Electric Circuit Analogs</vt:lpstr>
      <vt:lpstr>Series Analog</vt:lpstr>
      <vt:lpstr>Converting a Mechanical System to a Series Analog</vt:lpstr>
      <vt:lpstr>Example-5: Continue.</vt:lpstr>
      <vt:lpstr>Parallel Analog</vt:lpstr>
      <vt:lpstr>Example-6: Draw a parallel analog for the mechanical system.</vt:lpstr>
      <vt:lpstr>Example-6: Continue.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</dc:creator>
  <cp:lastModifiedBy>Arshad</cp:lastModifiedBy>
  <cp:revision>207</cp:revision>
  <dcterms:created xsi:type="dcterms:W3CDTF">2012-07-01T09:15:58Z</dcterms:created>
  <dcterms:modified xsi:type="dcterms:W3CDTF">2012-09-10T06:33:06Z</dcterms:modified>
</cp:coreProperties>
</file>