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2"/>
  </p:handoutMasterIdLst>
  <p:sldIdLst>
    <p:sldId id="295" r:id="rId2"/>
    <p:sldId id="256" r:id="rId3"/>
    <p:sldId id="280" r:id="rId4"/>
    <p:sldId id="292" r:id="rId5"/>
    <p:sldId id="293" r:id="rId6"/>
    <p:sldId id="281" r:id="rId7"/>
    <p:sldId id="282" r:id="rId8"/>
    <p:sldId id="283" r:id="rId9"/>
    <p:sldId id="265" r:id="rId10"/>
    <p:sldId id="266" r:id="rId11"/>
    <p:sldId id="267" r:id="rId12"/>
    <p:sldId id="268" r:id="rId13"/>
    <p:sldId id="269" r:id="rId14"/>
    <p:sldId id="270" r:id="rId15"/>
    <p:sldId id="257" r:id="rId16"/>
    <p:sldId id="258" r:id="rId17"/>
    <p:sldId id="259" r:id="rId18"/>
    <p:sldId id="260" r:id="rId19"/>
    <p:sldId id="284" r:id="rId20"/>
    <p:sldId id="285" r:id="rId21"/>
    <p:sldId id="286" r:id="rId22"/>
    <p:sldId id="287" r:id="rId23"/>
    <p:sldId id="288" r:id="rId24"/>
    <p:sldId id="289" r:id="rId25"/>
    <p:sldId id="263" r:id="rId26"/>
    <p:sldId id="261" r:id="rId27"/>
    <p:sldId id="262" r:id="rId28"/>
    <p:sldId id="264" r:id="rId29"/>
    <p:sldId id="271" r:id="rId30"/>
    <p:sldId id="273" r:id="rId31"/>
    <p:sldId id="272" r:id="rId32"/>
    <p:sldId id="274" r:id="rId33"/>
    <p:sldId id="275" r:id="rId34"/>
    <p:sldId id="276" r:id="rId35"/>
    <p:sldId id="277" r:id="rId36"/>
    <p:sldId id="278" r:id="rId37"/>
    <p:sldId id="290" r:id="rId38"/>
    <p:sldId id="291" r:id="rId39"/>
    <p:sldId id="279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0.png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Biomedical Control </a:t>
            </a:r>
            <a:r>
              <a:rPr lang="en-US" b="1" dirty="0" smtClean="0"/>
              <a:t>Systems (BCS)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2348880"/>
            <a:ext cx="5328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Module Leader: Dr Muhammad </a:t>
            </a:r>
            <a:r>
              <a:rPr lang="en-GB" sz="2400" dirty="0" err="1" smtClean="0"/>
              <a:t>Arif</a:t>
            </a:r>
            <a:endParaRPr lang="en-GB" sz="2400" dirty="0" smtClean="0"/>
          </a:p>
          <a:p>
            <a:pPr algn="ctr"/>
            <a:endParaRPr lang="en-GB" dirty="0" smtClean="0"/>
          </a:p>
          <a:p>
            <a:pPr algn="ctr"/>
            <a:r>
              <a:rPr lang="en-GB" sz="2100" dirty="0" smtClean="0"/>
              <a:t>Email: 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muhammadarif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@hotmail.com</a:t>
            </a:r>
          </a:p>
          <a:p>
            <a:pPr algn="ctr"/>
            <a:endParaRPr lang="en-GB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2" y="4293096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Batch: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dirty="0" smtClean="0"/>
              <a:t> BM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Year: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baseline="30000" dirty="0" smtClean="0"/>
              <a:t>rd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Term: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Credit Hours (Theory):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Lecture Timings: Monday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12:00-2:00</a:t>
            </a:r>
            <a:r>
              <a:rPr lang="en-GB" dirty="0" smtClean="0"/>
              <a:t>) and Wednesday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8:00-10:00</a:t>
            </a:r>
            <a:r>
              <a:rPr lang="en-GB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Starting Date: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n-GB" dirty="0" smtClean="0"/>
              <a:t> July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2012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/>
              <a:t>Office Hour: </a:t>
            </a:r>
            <a:r>
              <a:rPr lang="en-US" dirty="0" smtClean="0"/>
              <a:t>BM Instrumentation Lab on Tuesday</a:t>
            </a:r>
            <a:r>
              <a:rPr lang="en-US" dirty="0"/>
              <a:t> </a:t>
            </a:r>
            <a:r>
              <a:rPr lang="en-US" dirty="0" smtClean="0"/>
              <a:t>and Thursday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12:00 </a:t>
            </a:r>
            <a:r>
              <a:rPr lang="en-US" dirty="0">
                <a:latin typeface="Arial" pitchFamily="34" charset="0"/>
                <a:cs typeface="Arial" pitchFamily="34" charset="0"/>
              </a:rPr>
              <a:t>– 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:00)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Office Phone Ext: 7016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5696" y="3429000"/>
            <a:ext cx="631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FF0000"/>
                </a:solidFill>
              </a:rPr>
              <a:t>Please include </a:t>
            </a:r>
            <a:r>
              <a:rPr lang="en-US" sz="1400" dirty="0" smtClean="0">
                <a:solidFill>
                  <a:srgbClr val="FF0000"/>
                </a:solidFill>
              </a:rPr>
              <a:t>“BCS-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400" dirty="0" smtClean="0">
                <a:solidFill>
                  <a:srgbClr val="FF0000"/>
                </a:solidFill>
              </a:rPr>
              <a:t>BM" </a:t>
            </a:r>
            <a:r>
              <a:rPr lang="en-US" sz="1400" dirty="0">
                <a:solidFill>
                  <a:srgbClr val="FF0000"/>
                </a:solidFill>
              </a:rPr>
              <a:t>in the subject line in </a:t>
            </a:r>
            <a:r>
              <a:rPr lang="en-US" sz="1400" dirty="0" smtClean="0">
                <a:solidFill>
                  <a:srgbClr val="FF0000"/>
                </a:solidFill>
              </a:rPr>
              <a:t>all </a:t>
            </a:r>
            <a:r>
              <a:rPr lang="en-US" sz="1400" dirty="0">
                <a:solidFill>
                  <a:srgbClr val="FF0000"/>
                </a:solidFill>
              </a:rPr>
              <a:t>email </a:t>
            </a:r>
            <a:r>
              <a:rPr lang="en-US" sz="1400" dirty="0" smtClean="0">
                <a:solidFill>
                  <a:srgbClr val="FF0000"/>
                </a:solidFill>
              </a:rPr>
              <a:t>communications </a:t>
            </a:r>
            <a:r>
              <a:rPr lang="en-US" sz="1400" dirty="0">
                <a:solidFill>
                  <a:srgbClr val="FF0000"/>
                </a:solidFill>
              </a:rPr>
              <a:t>to avoid auto-deleting or </a:t>
            </a:r>
            <a:r>
              <a:rPr lang="en-US" sz="1400" dirty="0" smtClean="0">
                <a:solidFill>
                  <a:srgbClr val="FF0000"/>
                </a:solidFill>
              </a:rPr>
              <a:t>junk-filtering.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Characteristic Equation</a:t>
            </a:r>
            <a:endParaRPr lang="en-GB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705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564904"/>
            <a:ext cx="1285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77580"/>
            <a:ext cx="90678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391769"/>
            <a:ext cx="1438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4928592"/>
            <a:ext cx="56483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2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Block Diagram Transformation Theorems</a:t>
            </a:r>
            <a:endParaRPr lang="en-GB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596727"/>
            <a:ext cx="648652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1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Transformation Theorems Continue:</a:t>
            </a:r>
            <a:endParaRPr lang="en-GB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060848"/>
            <a:ext cx="65246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628800"/>
            <a:ext cx="64960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55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r>
              <a:rPr lang="en-GB" sz="4000" dirty="0"/>
              <a:t>Transformation Theorems Continue: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658069"/>
            <a:ext cx="648652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23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Unity Feedback System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22" y="2564904"/>
            <a:ext cx="4875142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9552" y="1772816"/>
            <a:ext cx="8243410" cy="648000"/>
            <a:chOff x="876299" y="1988839"/>
            <a:chExt cx="8243410" cy="648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299" y="1988839"/>
              <a:ext cx="8243410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3" y="2279351"/>
              <a:ext cx="4056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4294"/>
            <a:ext cx="896448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9" y="4797312"/>
            <a:ext cx="7863023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89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Superposition of Multiple Inputs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5" y="2682240"/>
            <a:ext cx="880072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6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Example-1: </a:t>
            </a:r>
            <a:r>
              <a:rPr lang="en-GB" sz="2800" dirty="0" smtClean="0">
                <a:solidFill>
                  <a:srgbClr val="FF0000"/>
                </a:solidFill>
              </a:rPr>
              <a:t>Multiple Input System. </a:t>
            </a:r>
            <a:r>
              <a:rPr lang="en-GB" sz="2800" dirty="0" smtClean="0"/>
              <a:t>Determine the output C due to inputs R and U using the Superposition Method. 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916832"/>
            <a:ext cx="53054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4459957"/>
            <a:ext cx="40481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7688"/>
            <a:ext cx="274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83163"/>
            <a:ext cx="638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783162"/>
            <a:ext cx="47339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0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432048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Example-1: </a:t>
            </a:r>
            <a:r>
              <a:rPr lang="en-GB" sz="3100" dirty="0" smtClean="0"/>
              <a:t>Continue.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33253"/>
            <a:ext cx="59055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21" y="888504"/>
            <a:ext cx="46005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23907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6" y="3140968"/>
            <a:ext cx="46863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0" y="4437112"/>
            <a:ext cx="43815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38" y="4869160"/>
            <a:ext cx="47434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7" y="6080720"/>
            <a:ext cx="676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71195"/>
            <a:ext cx="4572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432048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Example-1: Continue.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9552" y="1916832"/>
            <a:ext cx="3600400" cy="276225"/>
            <a:chOff x="539552" y="1916832"/>
            <a:chExt cx="3600400" cy="2762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916832"/>
              <a:ext cx="25050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577" y="1916832"/>
              <a:ext cx="109537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275856" y="2718817"/>
            <a:ext cx="2686050" cy="1646287"/>
            <a:chOff x="3275856" y="2718817"/>
            <a:chExt cx="2686050" cy="164628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718817"/>
              <a:ext cx="2686050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803129"/>
              <a:ext cx="2095500" cy="56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12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938368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Example-2: </a:t>
            </a:r>
            <a:r>
              <a:rPr lang="en-GB" sz="2800" dirty="0" smtClean="0">
                <a:solidFill>
                  <a:srgbClr val="FF0000"/>
                </a:solidFill>
              </a:rPr>
              <a:t>Multiple-Input System</a:t>
            </a:r>
            <a:r>
              <a:rPr lang="en-GB" sz="2800" dirty="0" smtClean="0"/>
              <a:t>. Determine </a:t>
            </a:r>
            <a:r>
              <a:rPr lang="en-GB" sz="2800" dirty="0"/>
              <a:t>the output C due to inputs </a:t>
            </a:r>
            <a:r>
              <a:rPr lang="en-GB" sz="2800" dirty="0" smtClean="0"/>
              <a:t>R, U1 </a:t>
            </a:r>
            <a:r>
              <a:rPr lang="en-GB" sz="2800" dirty="0"/>
              <a:t>and </a:t>
            </a:r>
            <a:r>
              <a:rPr lang="en-GB" sz="2800" dirty="0" smtClean="0"/>
              <a:t>U2 </a:t>
            </a:r>
            <a:r>
              <a:rPr lang="en-GB" sz="2800" dirty="0"/>
              <a:t>using the Superposition Method.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772816"/>
            <a:ext cx="57435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7454"/>
            <a:ext cx="1314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12307"/>
            <a:ext cx="39624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25649" y="6315794"/>
            <a:ext cx="3602335" cy="209550"/>
            <a:chOff x="321593" y="5595714"/>
            <a:chExt cx="3602335" cy="20955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593" y="5614764"/>
              <a:ext cx="2162175" cy="19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603" y="5595714"/>
              <a:ext cx="1457325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5764113"/>
            <a:ext cx="25336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70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141984"/>
            <a:ext cx="8305800" cy="1143000"/>
          </a:xfrm>
        </p:spPr>
        <p:txBody>
          <a:bodyPr/>
          <a:lstStyle/>
          <a:p>
            <a:pPr algn="ctr"/>
            <a:r>
              <a:rPr lang="en-GB" dirty="0" smtClean="0"/>
              <a:t>Block Diagrams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434312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Example-2</a:t>
            </a:r>
            <a:r>
              <a:rPr lang="en-GB" sz="2800" dirty="0" smtClean="0"/>
              <a:t>: Continue.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881758"/>
            <a:ext cx="50387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73624"/>
            <a:ext cx="42957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63888" y="5764113"/>
            <a:ext cx="2384673" cy="257175"/>
            <a:chOff x="3851920" y="5620097"/>
            <a:chExt cx="2384673" cy="25717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5639147"/>
              <a:ext cx="41910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620097"/>
              <a:ext cx="19526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39552" y="6306269"/>
            <a:ext cx="3922737" cy="219075"/>
            <a:chOff x="539552" y="6162253"/>
            <a:chExt cx="3922737" cy="21907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6171778"/>
              <a:ext cx="2809875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6162253"/>
              <a:ext cx="11144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3981"/>
            <a:ext cx="240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86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434312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Example-2: Continue.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2208"/>
            <a:ext cx="1895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85" y="1340768"/>
            <a:ext cx="50577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40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44577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24" y="4869160"/>
            <a:ext cx="2743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5536" y="5229200"/>
            <a:ext cx="3886200" cy="219075"/>
            <a:chOff x="543322" y="6234261"/>
            <a:chExt cx="3886200" cy="219075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22" y="6234261"/>
              <a:ext cx="28765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6237312"/>
              <a:ext cx="10096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4" y="5836121"/>
            <a:ext cx="29718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14" y="6145485"/>
            <a:ext cx="3867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497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50632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Example-3: </a:t>
            </a:r>
            <a:r>
              <a:rPr lang="en-GB" sz="2800" dirty="0" smtClean="0">
                <a:solidFill>
                  <a:srgbClr val="FF0000"/>
                </a:solidFill>
              </a:rPr>
              <a:t>Multi-Input Multi-Output </a:t>
            </a:r>
            <a:r>
              <a:rPr lang="en-GB" sz="2800" dirty="0">
                <a:solidFill>
                  <a:srgbClr val="FF0000"/>
                </a:solidFill>
              </a:rPr>
              <a:t>S</a:t>
            </a:r>
            <a:r>
              <a:rPr lang="en-GB" sz="2800" dirty="0" smtClean="0">
                <a:solidFill>
                  <a:srgbClr val="FF0000"/>
                </a:solidFill>
              </a:rPr>
              <a:t>ystem</a:t>
            </a:r>
            <a:r>
              <a:rPr lang="en-GB" sz="2800" dirty="0" smtClean="0"/>
              <a:t>. Determine  C1 and C2 due to R1 and R2.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791072"/>
            <a:ext cx="47339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11560" y="4501202"/>
            <a:ext cx="2315769" cy="223942"/>
            <a:chOff x="755576" y="4005064"/>
            <a:chExt cx="2315769" cy="22394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005064"/>
              <a:ext cx="4667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970" y="4009931"/>
              <a:ext cx="18573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915619"/>
            <a:ext cx="59817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232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362304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Example-3</a:t>
            </a:r>
            <a:r>
              <a:rPr lang="en-GB" sz="2800" dirty="0" smtClean="0"/>
              <a:t>: Continue.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067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628800"/>
            <a:ext cx="41243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6048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39552" y="4077072"/>
            <a:ext cx="6294636" cy="1503040"/>
            <a:chOff x="539552" y="3870176"/>
            <a:chExt cx="6294636" cy="150304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920480"/>
              <a:ext cx="9334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813" y="3870176"/>
              <a:ext cx="4524375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135091"/>
              <a:ext cx="618172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195736" y="6196161"/>
            <a:ext cx="4824536" cy="257175"/>
            <a:chOff x="2339752" y="6196161"/>
            <a:chExt cx="4824536" cy="257175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6224736"/>
              <a:ext cx="18383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063" y="6196161"/>
              <a:ext cx="29432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320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434312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Example-3: Continue.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8" y="1340768"/>
            <a:ext cx="4914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700808"/>
            <a:ext cx="55911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62527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When R1 = 0</a:t>
            </a:r>
            <a:r>
              <a:rPr lang="en-GB" sz="1400" b="1" dirty="0" smtClean="0"/>
              <a:t>,</a:t>
            </a:r>
            <a:endParaRPr lang="en-GB" sz="1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34519"/>
            <a:ext cx="4286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8289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486916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When R2 = 0</a:t>
            </a:r>
            <a:r>
              <a:rPr lang="en-GB" sz="1400" b="1" dirty="0" smtClean="0"/>
              <a:t>,</a:t>
            </a:r>
            <a:endParaRPr lang="en-GB" sz="14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11613"/>
            <a:ext cx="45053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33242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051720" y="6309320"/>
            <a:ext cx="5012407" cy="219075"/>
            <a:chOff x="2051720" y="6306269"/>
            <a:chExt cx="5012407" cy="219075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6306269"/>
              <a:ext cx="20288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6306269"/>
              <a:ext cx="29241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0090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72234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Reduction of Complicated Block Diagrams:</a:t>
            </a:r>
            <a:endParaRPr lang="en-GB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929980"/>
            <a:ext cx="88106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035696"/>
            <a:ext cx="91535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" y="2561853"/>
            <a:ext cx="8601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8686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8432"/>
            <a:ext cx="895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111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50632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Example-4: </a:t>
            </a:r>
            <a:r>
              <a:rPr lang="en-GB" sz="2800" dirty="0" smtClean="0"/>
              <a:t>Reduce the Block Diagram to </a:t>
            </a:r>
            <a:r>
              <a:rPr lang="en-GB" sz="2800" dirty="0">
                <a:solidFill>
                  <a:srgbClr val="FF0000"/>
                </a:solidFill>
              </a:rPr>
              <a:t>C</a:t>
            </a:r>
            <a:r>
              <a:rPr lang="en-GB" sz="2800" dirty="0" smtClean="0">
                <a:solidFill>
                  <a:srgbClr val="FF0000"/>
                </a:solidFill>
              </a:rPr>
              <a:t>anonical Form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12776"/>
            <a:ext cx="73914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03" y="4653136"/>
            <a:ext cx="5495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84676"/>
            <a:ext cx="58102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54197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2" y="5365973"/>
            <a:ext cx="54673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794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Example-4: Continue</a:t>
            </a:r>
            <a:r>
              <a:rPr lang="en-GB" sz="2800" dirty="0"/>
              <a:t>.</a:t>
            </a:r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6143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6832"/>
            <a:ext cx="6096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6" y="3250307"/>
            <a:ext cx="8686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9850" y="3419708"/>
            <a:ext cx="485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However in this example step-4 does not apply.</a:t>
            </a:r>
            <a:endParaRPr lang="en-GB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6029"/>
            <a:ext cx="8410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491955"/>
            <a:ext cx="87439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86636"/>
            <a:ext cx="50482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53586" y="6453336"/>
            <a:ext cx="485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However in this example step-6 does not apply.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011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50632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Example-5: </a:t>
            </a:r>
            <a:r>
              <a:rPr lang="en-GB" sz="2800" dirty="0" smtClean="0"/>
              <a:t>Simplify the Block Diagram. </a:t>
            </a:r>
            <a:endParaRPr lang="en-GB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683568" y="3936748"/>
            <a:ext cx="6400800" cy="500364"/>
            <a:chOff x="1555576" y="3569965"/>
            <a:chExt cx="6400800" cy="43509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576" y="3569965"/>
              <a:ext cx="64008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523" y="3852664"/>
              <a:ext cx="3438525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497660"/>
            <a:ext cx="6296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340768"/>
            <a:ext cx="62293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08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50632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Example-5: Continue.</a:t>
            </a:r>
            <a:endParaRPr lang="en-GB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7544" y="1412776"/>
            <a:ext cx="3945770" cy="238125"/>
            <a:chOff x="467544" y="1412776"/>
            <a:chExt cx="3945770" cy="23812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12776"/>
              <a:ext cx="32289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64" y="1417538"/>
              <a:ext cx="7048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7414"/>
            <a:ext cx="42386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2078" y="5557614"/>
            <a:ext cx="4019922" cy="247650"/>
            <a:chOff x="395536" y="4837534"/>
            <a:chExt cx="4019922" cy="247650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856584"/>
              <a:ext cx="33718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837534"/>
              <a:ext cx="6191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05" y="5930602"/>
            <a:ext cx="44862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4118967"/>
            <a:ext cx="56959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628800"/>
            <a:ext cx="57626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25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Components of a Block Diagram for a Linear Time Invariant System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458566"/>
            <a:ext cx="55340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598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6456"/>
            <a:ext cx="8305800" cy="43431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Example-6: </a:t>
            </a:r>
            <a:r>
              <a:rPr lang="en-GB" sz="2800" dirty="0" smtClean="0"/>
              <a:t>Reduce the Block Diagram.</a:t>
            </a:r>
            <a:endParaRPr lang="en-GB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464940"/>
            <a:ext cx="67722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53136"/>
            <a:ext cx="68580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2118" y="4280520"/>
            <a:ext cx="5438775" cy="228600"/>
            <a:chOff x="712118" y="4208512"/>
            <a:chExt cx="5438775" cy="2286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18" y="4218037"/>
              <a:ext cx="17716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4208512"/>
              <a:ext cx="36671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6480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Example-6: Continue.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747267"/>
            <a:ext cx="67627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9552" y="1462683"/>
            <a:ext cx="3312368" cy="238125"/>
            <a:chOff x="539552" y="1556792"/>
            <a:chExt cx="3312368" cy="2381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556792"/>
              <a:ext cx="24288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620" y="1556792"/>
              <a:ext cx="87630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22923"/>
            <a:ext cx="49815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104109"/>
            <a:ext cx="35814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5949280"/>
            <a:ext cx="3228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04656"/>
            <a:ext cx="4438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143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56467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Example-7: </a:t>
            </a:r>
            <a:r>
              <a:rPr lang="en-GB" sz="2800" dirty="0" smtClean="0"/>
              <a:t>Reduce the Block Diagram. (from </a:t>
            </a:r>
            <a:r>
              <a:rPr lang="en-GB" sz="2800" dirty="0" err="1" smtClean="0"/>
              <a:t>Nise</a:t>
            </a:r>
            <a:r>
              <a:rPr lang="en-GB" sz="2800" dirty="0" smtClean="0"/>
              <a:t>: page-242)</a:t>
            </a:r>
            <a:endParaRPr lang="en-GB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7150" y="4149080"/>
            <a:ext cx="7715250" cy="257175"/>
            <a:chOff x="457150" y="4653136"/>
            <a:chExt cx="7715250" cy="2571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925" y="4653136"/>
              <a:ext cx="68484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50" y="4653136"/>
              <a:ext cx="86677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339205"/>
            <a:ext cx="5924550" cy="266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4489276"/>
            <a:ext cx="36099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706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Example-7: Continue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1477747"/>
            <a:ext cx="8086725" cy="727117"/>
            <a:chOff x="467544" y="1556792"/>
            <a:chExt cx="8086725" cy="727117"/>
          </a:xfrm>
        </p:grpSpPr>
        <p:grpSp>
          <p:nvGrpSpPr>
            <p:cNvPr id="3" name="Group 2"/>
            <p:cNvGrpSpPr/>
            <p:nvPr/>
          </p:nvGrpSpPr>
          <p:grpSpPr>
            <a:xfrm>
              <a:off x="467544" y="1556792"/>
              <a:ext cx="8086725" cy="495300"/>
              <a:chOff x="467544" y="1556792"/>
              <a:chExt cx="8086725" cy="49530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1556792"/>
                <a:ext cx="7277100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4644" y="1798981"/>
                <a:ext cx="809625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42" y="2045784"/>
              <a:ext cx="219075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2027581"/>
              <a:ext cx="324802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560320"/>
            <a:ext cx="464185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08" y="5486400"/>
            <a:ext cx="51937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1560" y="4708401"/>
            <a:ext cx="6810375" cy="473199"/>
            <a:chOff x="611560" y="3933056"/>
            <a:chExt cx="6810375" cy="473199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933056"/>
              <a:ext cx="68103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66" y="4149080"/>
              <a:ext cx="40576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74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5" y="1478280"/>
            <a:ext cx="7913255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 smtClean="0"/>
              <a:t>Example-8: </a:t>
            </a:r>
            <a:r>
              <a:rPr lang="en-GB" sz="2800" dirty="0" smtClean="0"/>
              <a:t>Reduce the system to a single transfer function. (from Nise:page-243).</a:t>
            </a:r>
            <a:endParaRPr lang="en-GB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827584" y="3733800"/>
            <a:ext cx="7253783" cy="466725"/>
            <a:chOff x="827584" y="3704456"/>
            <a:chExt cx="7253783" cy="466725"/>
          </a:xfrm>
        </p:grpSpPr>
        <p:grpSp>
          <p:nvGrpSpPr>
            <p:cNvPr id="3" name="Group 2"/>
            <p:cNvGrpSpPr/>
            <p:nvPr/>
          </p:nvGrpSpPr>
          <p:grpSpPr>
            <a:xfrm>
              <a:off x="827584" y="3704456"/>
              <a:ext cx="7253783" cy="228600"/>
              <a:chOff x="827584" y="3632448"/>
              <a:chExt cx="7253783" cy="22860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3632448"/>
                <a:ext cx="5448300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3632448"/>
                <a:ext cx="1781175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367" y="3933056"/>
              <a:ext cx="545782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7743305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4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Example-8: Continue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7544" y="1444943"/>
            <a:ext cx="8133813" cy="471889"/>
            <a:chOff x="467544" y="1412776"/>
            <a:chExt cx="8133813" cy="47188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12776"/>
              <a:ext cx="7258050" cy="46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957" y="1675115"/>
              <a:ext cx="9144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972"/>
            <a:ext cx="7051638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83568" y="4474443"/>
            <a:ext cx="7284095" cy="466725"/>
            <a:chOff x="683568" y="3982963"/>
            <a:chExt cx="7284095" cy="46672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3982963"/>
              <a:ext cx="679132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221088"/>
              <a:ext cx="437197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35880"/>
            <a:ext cx="6466873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7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Example-8: Continue</a:t>
            </a:r>
            <a:r>
              <a:rPr lang="en-GB" sz="28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6699"/>
            <a:ext cx="4572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57611"/>
            <a:ext cx="6400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2963"/>
            <a:ext cx="59340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4586833"/>
            <a:ext cx="51244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224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79435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Example-9: </a:t>
            </a:r>
            <a:r>
              <a:rPr lang="en-GB" sz="2800" dirty="0" smtClean="0"/>
              <a:t>Simplify the block diagram then obtain the close-loop transfer function C(S)/R(S). (from Ogata: Page-47)</a:t>
            </a:r>
            <a:endParaRPr lang="en-GB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2815"/>
            <a:ext cx="7266230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31034"/>
            <a:ext cx="6944702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3568" y="4293096"/>
            <a:ext cx="7704856" cy="432048"/>
            <a:chOff x="683568" y="4077072"/>
            <a:chExt cx="7704856" cy="432048"/>
          </a:xfrm>
        </p:grpSpPr>
        <p:grpSp>
          <p:nvGrpSpPr>
            <p:cNvPr id="4" name="Group 3"/>
            <p:cNvGrpSpPr/>
            <p:nvPr/>
          </p:nvGrpSpPr>
          <p:grpSpPr>
            <a:xfrm>
              <a:off x="683568" y="4077072"/>
              <a:ext cx="7704856" cy="228600"/>
              <a:chOff x="683568" y="4077072"/>
              <a:chExt cx="7704856" cy="228600"/>
            </a:xfrm>
          </p:grpSpPr>
          <p:pic>
            <p:nvPicPr>
              <p:cNvPr id="7174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4077072"/>
                <a:ext cx="6096000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6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1549" y="4112121"/>
                <a:ext cx="1666875" cy="180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83568" y="4309095"/>
              <a:ext cx="7046143" cy="200025"/>
              <a:chOff x="683568" y="4309095"/>
              <a:chExt cx="7046143" cy="200025"/>
            </a:xfrm>
          </p:grpSpPr>
          <p:pic>
            <p:nvPicPr>
              <p:cNvPr id="7177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4309095"/>
                <a:ext cx="5162550" cy="20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8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6136" y="4309095"/>
                <a:ext cx="1933575" cy="20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85772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43431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Example-9: Continue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547886" y="1628800"/>
            <a:ext cx="4552950" cy="219075"/>
            <a:chOff x="547886" y="1628800"/>
            <a:chExt cx="4552950" cy="21907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86" y="1628800"/>
              <a:ext cx="34480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628800"/>
              <a:ext cx="110490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013967"/>
            <a:ext cx="62103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1223"/>
            <a:ext cx="41719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388718"/>
            <a:ext cx="5867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49055"/>
            <a:ext cx="23431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14" y="5857453"/>
            <a:ext cx="4629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939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672"/>
            <a:ext cx="8305800" cy="578328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Skill Assessment Exercise</a:t>
            </a:r>
            <a:r>
              <a:rPr lang="en-GB" sz="4000" dirty="0" smtClean="0"/>
              <a:t>:</a:t>
            </a:r>
            <a:endParaRPr lang="en-GB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52624"/>
            <a:ext cx="9067800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673302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37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Open-Loop Transfer Function and </a:t>
            </a:r>
            <a:r>
              <a:rPr lang="en-GB" sz="3200" b="1" dirty="0" smtClean="0"/>
              <a:t>Feed-forward </a:t>
            </a:r>
            <a:r>
              <a:rPr lang="en-GB" sz="3200" b="1" dirty="0"/>
              <a:t>Transfer Function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67" y="1556792"/>
            <a:ext cx="3233205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3861104"/>
            <a:ext cx="4043454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307070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ratio of the feedback signal B(s) to the actuating error </a:t>
            </a:r>
            <a:r>
              <a:rPr lang="en-GB" dirty="0" smtClean="0"/>
              <a:t>signal E(s</a:t>
            </a:r>
            <a:r>
              <a:rPr lang="en-GB" dirty="0"/>
              <a:t>) is called the </a:t>
            </a:r>
            <a:r>
              <a:rPr lang="en-GB" i="1" dirty="0"/>
              <a:t>open-loop transfer </a:t>
            </a:r>
            <a:r>
              <a:rPr lang="en-GB" i="1" dirty="0" smtClean="0"/>
              <a:t>function</a:t>
            </a:r>
            <a:r>
              <a:rPr lang="en-GB" dirty="0" smtClean="0"/>
              <a:t>. That </a:t>
            </a:r>
            <a:r>
              <a:rPr lang="en-GB" dirty="0"/>
              <a:t>is,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465313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The ratio of the output C(s) to the actuating error signal E(s) is called the </a:t>
            </a:r>
            <a:r>
              <a:rPr lang="en-GB" i="1" dirty="0" smtClean="0"/>
              <a:t>feed-forward</a:t>
            </a:r>
            <a:r>
              <a:rPr lang="en-GB" i="1" dirty="0"/>
              <a:t> </a:t>
            </a:r>
            <a:r>
              <a:rPr lang="en-GB" i="1" dirty="0" smtClean="0"/>
              <a:t>transfer </a:t>
            </a:r>
            <a:r>
              <a:rPr lang="en-GB" i="1" dirty="0"/>
              <a:t>function</a:t>
            </a:r>
            <a:r>
              <a:rPr lang="en-GB" dirty="0"/>
              <a:t>, so that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48" y="5301208"/>
            <a:ext cx="3924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609503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If the feedback transfer function H(s) is unity, then the open-loop transfer function </a:t>
            </a:r>
            <a:r>
              <a:rPr lang="en-GB" dirty="0" smtClean="0"/>
              <a:t>and the feed-forward </a:t>
            </a:r>
            <a:r>
              <a:rPr lang="en-GB" dirty="0"/>
              <a:t>transfer function are the same.</a:t>
            </a:r>
          </a:p>
        </p:txBody>
      </p:sp>
    </p:spTree>
    <p:extLst>
      <p:ext uri="{BB962C8B-B14F-4D97-AF65-F5344CB8AC3E}">
        <p14:creationId xmlns:p14="http://schemas.microsoft.com/office/powerpoint/2010/main" val="4183960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Answer of Skill Assessment Exercise: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62200" y="3200400"/>
            <a:ext cx="4114800" cy="914400"/>
            <a:chOff x="483187" y="5796111"/>
            <a:chExt cx="2996911" cy="65722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796111"/>
              <a:ext cx="2076450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87" y="5986610"/>
              <a:ext cx="84772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981200" y="2895600"/>
            <a:ext cx="5105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578328"/>
          </a:xfrm>
        </p:spPr>
        <p:txBody>
          <a:bodyPr>
            <a:normAutofit/>
          </a:bodyPr>
          <a:lstStyle/>
          <a:p>
            <a:r>
              <a:rPr lang="en-GB" sz="3200" b="1" dirty="0"/>
              <a:t>Closed-Loop Transfer Function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12" y="908719"/>
            <a:ext cx="33597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91683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output C(s</a:t>
            </a:r>
            <a:r>
              <a:rPr lang="en-GB" dirty="0"/>
              <a:t>) and input R(s) are related as follows: since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348880"/>
            <a:ext cx="2453400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3593068"/>
            <a:ext cx="4476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liminating </a:t>
            </a:r>
            <a:r>
              <a:rPr lang="en-GB" dirty="0"/>
              <a:t>E(s) from these equations gives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18" y="3643361"/>
            <a:ext cx="2996898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529726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The transfer function relating C(s) to R(s) is called the </a:t>
            </a:r>
            <a:r>
              <a:rPr lang="en-GB" i="1" dirty="0"/>
              <a:t>closed-loop transfer function</a:t>
            </a:r>
            <a:r>
              <a:rPr lang="en-GB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4084712"/>
            <a:ext cx="24482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20" y="5949280"/>
            <a:ext cx="31104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4920" y="5877272"/>
            <a:ext cx="3110400" cy="86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03848" y="6165304"/>
            <a:ext cx="1974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C(s) is given by</a:t>
            </a:r>
          </a:p>
        </p:txBody>
      </p:sp>
    </p:spTree>
    <p:extLst>
      <p:ext uri="{BB962C8B-B14F-4D97-AF65-F5344CB8AC3E}">
        <p14:creationId xmlns:p14="http://schemas.microsoft.com/office/powerpoint/2010/main" val="36631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/>
          <a:lstStyle/>
          <a:p>
            <a:r>
              <a:rPr lang="en-GB" dirty="0" smtClean="0"/>
              <a:t>Cascade Form: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2" y="1828800"/>
            <a:ext cx="8337518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81" y="5876925"/>
            <a:ext cx="2581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57027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Figure: </a:t>
            </a:r>
          </a:p>
          <a:p>
            <a:r>
              <a:rPr lang="en-GB" dirty="0" smtClean="0"/>
              <a:t>a) Cascaded Subsystems. </a:t>
            </a:r>
          </a:p>
          <a:p>
            <a:r>
              <a:rPr lang="en-GB" dirty="0" smtClean="0"/>
              <a:t>b) Equivalent Transfer Function.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equivalent transfer function 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86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/>
          <a:lstStyle/>
          <a:p>
            <a:r>
              <a:rPr lang="en-GB" dirty="0" smtClean="0"/>
              <a:t>Parallel Form: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69132"/>
            <a:ext cx="721108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6616" y="380107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Figure: </a:t>
            </a:r>
          </a:p>
          <a:p>
            <a:r>
              <a:rPr lang="en-GB" dirty="0" smtClean="0"/>
              <a:t>a) Parallel Subsystems. </a:t>
            </a:r>
          </a:p>
          <a:p>
            <a:r>
              <a:rPr lang="en-GB" dirty="0" smtClean="0"/>
              <a:t>b) Equivalent Transfer Function.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45" y="5977635"/>
            <a:ext cx="3228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6021288"/>
            <a:ext cx="359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equivalent transfer function is</a:t>
            </a:r>
          </a:p>
        </p:txBody>
      </p:sp>
    </p:spTree>
    <p:extLst>
      <p:ext uri="{BB962C8B-B14F-4D97-AF65-F5344CB8AC3E}">
        <p14:creationId xmlns:p14="http://schemas.microsoft.com/office/powerpoint/2010/main" val="145674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0580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Feedback Form: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6885339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30040"/>
            <a:ext cx="4232995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58" y="4541520"/>
            <a:ext cx="2722099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838271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Figure: </a:t>
            </a:r>
          </a:p>
          <a:p>
            <a:pPr marL="342900" indent="-342900">
              <a:buAutoNum type="alphaLcParenR"/>
            </a:pPr>
            <a:r>
              <a:rPr lang="en-GB" dirty="0" smtClean="0"/>
              <a:t>Feedback Control System.</a:t>
            </a:r>
          </a:p>
          <a:p>
            <a:pPr marL="342900" indent="-342900">
              <a:buAutoNum type="alphaLcParenR"/>
            </a:pPr>
            <a:r>
              <a:rPr lang="en-GB" dirty="0" smtClean="0"/>
              <a:t>Simplified Model.</a:t>
            </a:r>
          </a:p>
          <a:p>
            <a:r>
              <a:rPr lang="en-GB" dirty="0"/>
              <a:t>c</a:t>
            </a:r>
            <a:r>
              <a:rPr lang="en-GB" dirty="0" smtClean="0"/>
              <a:t>)  Equivalent Transfer Function.</a:t>
            </a:r>
            <a:endParaRPr lang="en-GB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22" y="5960318"/>
            <a:ext cx="22669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6023029"/>
            <a:ext cx="3174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equivalent </a:t>
            </a:r>
            <a:r>
              <a:rPr lang="en-GB" dirty="0" smtClean="0"/>
              <a:t>or closed-loop </a:t>
            </a:r>
          </a:p>
          <a:p>
            <a:r>
              <a:rPr lang="en-GB" dirty="0" smtClean="0"/>
              <a:t>transfer </a:t>
            </a:r>
            <a:r>
              <a:rPr lang="en-GB" dirty="0"/>
              <a:t>function is</a:t>
            </a:r>
          </a:p>
        </p:txBody>
      </p:sp>
    </p:spTree>
    <p:extLst>
      <p:ext uri="{BB962C8B-B14F-4D97-AF65-F5344CB8AC3E}">
        <p14:creationId xmlns:p14="http://schemas.microsoft.com/office/powerpoint/2010/main" val="154280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05800" cy="578328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Canonical Form </a:t>
            </a:r>
            <a:r>
              <a:rPr lang="en-GB" sz="3600" dirty="0" smtClean="0"/>
              <a:t>of A Feedback Control System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86" y="1484783"/>
            <a:ext cx="376581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5257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55" y="4581128"/>
            <a:ext cx="1190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35" y="5157192"/>
            <a:ext cx="1228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661248"/>
            <a:ext cx="12192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5143"/>
            <a:ext cx="6286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1" y="6465143"/>
            <a:ext cx="24574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563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965</TotalTime>
  <Words>549</Words>
  <Application>Microsoft Office PowerPoint</Application>
  <PresentationFormat>On-screen Show (4:3)</PresentationFormat>
  <Paragraphs>79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Flow</vt:lpstr>
      <vt:lpstr>Biomedical Control Systems (BCS)</vt:lpstr>
      <vt:lpstr>Block Diagrams</vt:lpstr>
      <vt:lpstr>Components of a Block Diagram for a Linear Time Invariant System</vt:lpstr>
      <vt:lpstr>Open-Loop Transfer Function and Feed-forward Transfer Function</vt:lpstr>
      <vt:lpstr>Closed-Loop Transfer Function</vt:lpstr>
      <vt:lpstr>Cascade Form:</vt:lpstr>
      <vt:lpstr>Parallel Form:</vt:lpstr>
      <vt:lpstr>Feedback Form:</vt:lpstr>
      <vt:lpstr>Canonical Form of A Feedback Control System</vt:lpstr>
      <vt:lpstr>Characteristic Equation</vt:lpstr>
      <vt:lpstr>Block Diagram Transformation Theorems</vt:lpstr>
      <vt:lpstr>Transformation Theorems Continue:</vt:lpstr>
      <vt:lpstr>Transformation Theorems Continue:</vt:lpstr>
      <vt:lpstr>Unity Feedback System</vt:lpstr>
      <vt:lpstr>Superposition of Multiple Inputs</vt:lpstr>
      <vt:lpstr>Example-1: Multiple Input System. Determine the output C due to inputs R and U using the Superposition Method. </vt:lpstr>
      <vt:lpstr>Example-1: Continue.</vt:lpstr>
      <vt:lpstr>Example-1: Continue.</vt:lpstr>
      <vt:lpstr>Example-2: Multiple-Input System. Determine the output C due to inputs R, U1 and U2 using the Superposition Method. </vt:lpstr>
      <vt:lpstr>Example-2: Continue.</vt:lpstr>
      <vt:lpstr>Example-2: Continue.</vt:lpstr>
      <vt:lpstr>Example-3: Multi-Input Multi-Output System. Determine  C1 and C2 due to R1 and R2.</vt:lpstr>
      <vt:lpstr>Example-3: Continue.</vt:lpstr>
      <vt:lpstr>Example-3: Continue.</vt:lpstr>
      <vt:lpstr>Reduction of Complicated Block Diagrams:</vt:lpstr>
      <vt:lpstr>Example-4: Reduce the Block Diagram to Canonical Form.</vt:lpstr>
      <vt:lpstr>Example-4: Continue.</vt:lpstr>
      <vt:lpstr>Example-5: Simplify the Block Diagram. </vt:lpstr>
      <vt:lpstr>Example-5: Continue.</vt:lpstr>
      <vt:lpstr>Example-6: Reduce the Block Diagram.</vt:lpstr>
      <vt:lpstr>Example-6: Continue.</vt:lpstr>
      <vt:lpstr>Example-7: Reduce the Block Diagram. (from Nise: page-242)</vt:lpstr>
      <vt:lpstr>Example-7: Continue.</vt:lpstr>
      <vt:lpstr>Example-8: Reduce the system to a single transfer function. (from Nise:page-243).</vt:lpstr>
      <vt:lpstr>Example-8: Continue.</vt:lpstr>
      <vt:lpstr>Example-8: Continue.</vt:lpstr>
      <vt:lpstr>Example-9: Simplify the block diagram then obtain the close-loop transfer function C(S)/R(S). (from Ogata: Page-47)</vt:lpstr>
      <vt:lpstr>Example-9: Continue.</vt:lpstr>
      <vt:lpstr>Skill Assessment Exercise:</vt:lpstr>
      <vt:lpstr>Answer of Skill Assessment Exercise: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Muet</cp:lastModifiedBy>
  <cp:revision>92</cp:revision>
  <dcterms:created xsi:type="dcterms:W3CDTF">2012-07-01T09:15:58Z</dcterms:created>
  <dcterms:modified xsi:type="dcterms:W3CDTF">2012-08-28T05:08:06Z</dcterms:modified>
</cp:coreProperties>
</file>