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79" r:id="rId6"/>
    <p:sldId id="286" r:id="rId7"/>
    <p:sldId id="260" r:id="rId8"/>
    <p:sldId id="261" r:id="rId9"/>
    <p:sldId id="262" r:id="rId10"/>
    <p:sldId id="278" r:id="rId11"/>
    <p:sldId id="288" r:id="rId12"/>
    <p:sldId id="263" r:id="rId13"/>
    <p:sldId id="264" r:id="rId14"/>
    <p:sldId id="280" r:id="rId15"/>
    <p:sldId id="266" r:id="rId16"/>
    <p:sldId id="281" r:id="rId17"/>
    <p:sldId id="265" r:id="rId18"/>
    <p:sldId id="267" r:id="rId19"/>
    <p:sldId id="287" r:id="rId20"/>
    <p:sldId id="268" r:id="rId21"/>
    <p:sldId id="269" r:id="rId22"/>
    <p:sldId id="270" r:id="rId23"/>
    <p:sldId id="283" r:id="rId24"/>
    <p:sldId id="284" r:id="rId25"/>
    <p:sldId id="282" r:id="rId26"/>
    <p:sldId id="271" r:id="rId27"/>
    <p:sldId id="272" r:id="rId28"/>
    <p:sldId id="273" r:id="rId29"/>
    <p:sldId id="285" r:id="rId30"/>
    <p:sldId id="274" r:id="rId31"/>
    <p:sldId id="275" r:id="rId32"/>
    <p:sldId id="276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04FC2-49B7-4879-8D07-5E9FABF6AB54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3E40D-19F5-4851-B826-54A4AE47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8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3E40D-19F5-4851-B826-54A4AE47A0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5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4B2AA-1B5A-4DC9-8C33-192C3B350BED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Biomedical Control </a:t>
            </a:r>
            <a:r>
              <a:rPr lang="en-US" b="1" dirty="0" smtClean="0"/>
              <a:t>Systems (BCS)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2348880"/>
            <a:ext cx="53285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Module Leader: Dr Muhammad </a:t>
            </a:r>
            <a:r>
              <a:rPr lang="en-GB" sz="2400" dirty="0" err="1" smtClean="0"/>
              <a:t>Arif</a:t>
            </a:r>
            <a:endParaRPr lang="en-GB" sz="2400" dirty="0" smtClean="0"/>
          </a:p>
          <a:p>
            <a:pPr algn="ctr"/>
            <a:endParaRPr lang="en-GB" dirty="0" smtClean="0"/>
          </a:p>
          <a:p>
            <a:pPr algn="ctr"/>
            <a:r>
              <a:rPr lang="en-GB" sz="2100" dirty="0" smtClean="0"/>
              <a:t>Email: 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muhammadarif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@hotmail.com</a:t>
            </a:r>
          </a:p>
          <a:p>
            <a:pPr algn="ctr"/>
            <a:endParaRPr lang="en-GB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512" y="4293096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Batch: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dirty="0" smtClean="0"/>
              <a:t> BM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Year: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baseline="30000" dirty="0" smtClean="0"/>
              <a:t>rd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Term: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Credit Hours (Theory):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Lecture Timings: Monday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12:00-2:00</a:t>
            </a:r>
            <a:r>
              <a:rPr lang="en-GB" dirty="0" smtClean="0"/>
              <a:t>) and Wednesday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8:00-10:00</a:t>
            </a:r>
            <a:r>
              <a:rPr lang="en-GB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Starting Date: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n-GB" dirty="0" smtClean="0"/>
              <a:t> July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2012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/>
              <a:t>Office Hour: </a:t>
            </a:r>
            <a:r>
              <a:rPr lang="en-US" dirty="0" smtClean="0"/>
              <a:t>BM Instrumentation Lab on Tuesday</a:t>
            </a:r>
            <a:r>
              <a:rPr lang="en-US" dirty="0"/>
              <a:t> </a:t>
            </a:r>
            <a:r>
              <a:rPr lang="en-US" dirty="0" smtClean="0"/>
              <a:t>and Thursday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12:00 </a:t>
            </a:r>
            <a:r>
              <a:rPr lang="en-US" dirty="0">
                <a:latin typeface="Arial" pitchFamily="34" charset="0"/>
                <a:cs typeface="Arial" pitchFamily="34" charset="0"/>
              </a:rPr>
              <a:t>– 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:00)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Office Phone Ext: 7016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5696" y="3429000"/>
            <a:ext cx="6318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FF0000"/>
                </a:solidFill>
              </a:rPr>
              <a:t>Please include </a:t>
            </a:r>
            <a:r>
              <a:rPr lang="en-US" sz="1400" dirty="0" smtClean="0">
                <a:solidFill>
                  <a:srgbClr val="FF0000"/>
                </a:solidFill>
              </a:rPr>
              <a:t>“BCS-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400" dirty="0" smtClean="0">
                <a:solidFill>
                  <a:srgbClr val="FF0000"/>
                </a:solidFill>
              </a:rPr>
              <a:t>BM" </a:t>
            </a:r>
            <a:r>
              <a:rPr lang="en-US" sz="1400" dirty="0">
                <a:solidFill>
                  <a:srgbClr val="FF0000"/>
                </a:solidFill>
              </a:rPr>
              <a:t>in the subject line in </a:t>
            </a:r>
            <a:r>
              <a:rPr lang="en-US" sz="1400" dirty="0" smtClean="0">
                <a:solidFill>
                  <a:srgbClr val="FF0000"/>
                </a:solidFill>
              </a:rPr>
              <a:t>all </a:t>
            </a:r>
            <a:r>
              <a:rPr lang="en-US" sz="1400" dirty="0">
                <a:solidFill>
                  <a:srgbClr val="FF0000"/>
                </a:solidFill>
              </a:rPr>
              <a:t>email </a:t>
            </a:r>
            <a:r>
              <a:rPr lang="en-US" sz="1400" dirty="0" smtClean="0">
                <a:solidFill>
                  <a:srgbClr val="FF0000"/>
                </a:solidFill>
              </a:rPr>
              <a:t>communications </a:t>
            </a:r>
            <a:r>
              <a:rPr lang="en-US" sz="1400" dirty="0">
                <a:solidFill>
                  <a:srgbClr val="FF0000"/>
                </a:solidFill>
              </a:rPr>
              <a:t>to avoid auto-deleting or </a:t>
            </a:r>
            <a:r>
              <a:rPr lang="en-US" sz="1400" dirty="0" smtClean="0">
                <a:solidFill>
                  <a:srgbClr val="FF0000"/>
                </a:solidFill>
              </a:rPr>
              <a:t>junk-filtering.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2057400"/>
            <a:ext cx="3581399" cy="2057400"/>
            <a:chOff x="2895601" y="1066800"/>
            <a:chExt cx="3581399" cy="2057400"/>
          </a:xfrm>
        </p:grpSpPr>
        <p:grpSp>
          <p:nvGrpSpPr>
            <p:cNvPr id="14" name="Group 13"/>
            <p:cNvGrpSpPr/>
            <p:nvPr/>
          </p:nvGrpSpPr>
          <p:grpSpPr>
            <a:xfrm>
              <a:off x="2895601" y="1066800"/>
              <a:ext cx="3581399" cy="2057400"/>
              <a:chOff x="1981201" y="3276600"/>
              <a:chExt cx="3581399" cy="2057400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rot="10800000">
                <a:off x="2819400" y="3352800"/>
                <a:ext cx="0" cy="1828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 rot="16200000">
                <a:off x="4023360" y="3444240"/>
                <a:ext cx="0" cy="30175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819400" y="4419600"/>
                <a:ext cx="192024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2895600" y="3276600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20log|G(j</a:t>
                </a:r>
                <a:r>
                  <a:rPr lang="el-GR" sz="1600" dirty="0" smtClean="0">
                    <a:latin typeface="Arial" pitchFamily="34" charset="0"/>
                    <a:cs typeface="Arial" pitchFamily="34" charset="0"/>
                  </a:rPr>
                  <a:t>ω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)H(j</a:t>
                </a:r>
                <a:r>
                  <a:rPr lang="el-GR" sz="1600" dirty="0" smtClean="0">
                    <a:latin typeface="Arial" pitchFamily="34" charset="0"/>
                    <a:cs typeface="Arial" pitchFamily="34" charset="0"/>
                  </a:rPr>
                  <a:t>ω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)|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57800" y="4964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ω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4600" y="4919246"/>
                <a:ext cx="228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-5400000">
                <a:off x="1358816" y="3898985"/>
                <a:ext cx="15833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Magnitude (dB)</a:t>
                </a:r>
                <a:endParaRPr lang="en-US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86000" y="4267200"/>
                <a:ext cx="7572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15.5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962400" y="2743200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Frequency (rad/sec)</a:t>
              </a:r>
              <a:endParaRPr lang="en-US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95447" y="2057400"/>
            <a:ext cx="3386553" cy="1905000"/>
            <a:chOff x="4766847" y="1981200"/>
            <a:chExt cx="3386553" cy="1905000"/>
          </a:xfrm>
        </p:grpSpPr>
        <p:cxnSp>
          <p:nvCxnSpPr>
            <p:cNvPr id="18" name="Straight Arrow Connector 17"/>
            <p:cNvCxnSpPr/>
            <p:nvPr/>
          </p:nvCxnSpPr>
          <p:spPr>
            <a:xfrm rot="10800000">
              <a:off x="5410199" y="2057400"/>
              <a:ext cx="0" cy="1828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>
              <a:off x="6781800" y="1752600"/>
              <a:ext cx="0" cy="27432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410199" y="3124200"/>
              <a:ext cx="19202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486398" y="1981200"/>
                  <a:ext cx="13716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>
                          <a:latin typeface="Cambria Math"/>
                        </a:rPr>
                        <m:t>∠ </m:t>
                      </m:r>
                    </m:oMath>
                  </a14:m>
                  <a:r>
                    <a:rPr lang="en-US" sz="1600" dirty="0" smtClean="0">
                      <a:latin typeface="Arial" pitchFamily="34" charset="0"/>
                      <a:cs typeface="Arial" pitchFamily="34" charset="0"/>
                    </a:rPr>
                    <a:t>G(j</a:t>
                  </a:r>
                  <a:r>
                    <a:rPr lang="el-GR" sz="1600" dirty="0" smtClean="0">
                      <a:latin typeface="Arial" pitchFamily="34" charset="0"/>
                      <a:cs typeface="Arial" pitchFamily="34" charset="0"/>
                    </a:rPr>
                    <a:t>ω</a:t>
                  </a:r>
                  <a:r>
                    <a:rPr lang="en-US" sz="1600" dirty="0" smtClean="0">
                      <a:latin typeface="Arial" pitchFamily="34" charset="0"/>
                      <a:cs typeface="Arial" pitchFamily="34" charset="0"/>
                    </a:rPr>
                    <a:t>)H(j</a:t>
                  </a:r>
                  <a:r>
                    <a:rPr lang="el-GR" sz="1600" dirty="0" smtClean="0">
                      <a:latin typeface="Arial" pitchFamily="34" charset="0"/>
                      <a:cs typeface="Arial" pitchFamily="34" charset="0"/>
                    </a:rPr>
                    <a:t>ω</a:t>
                  </a:r>
                  <a:r>
                    <a:rPr lang="en-US" sz="1600" dirty="0" smtClean="0"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en-US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398" y="1981200"/>
                  <a:ext cx="1371601" cy="33855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5455" b="-2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7848600" y="31358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ω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88523" y="2971800"/>
              <a:ext cx="3978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600" baseline="300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n-US" sz="16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4193604" y="2630643"/>
              <a:ext cx="1485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Phase (degree)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38799" y="3166646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Frequency (rad/sec)</a:t>
              </a:r>
              <a:endParaRPr lang="en-US" sz="1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600" y="4648200"/>
            <a:ext cx="3581399" cy="2057400"/>
            <a:chOff x="2895601" y="1066800"/>
            <a:chExt cx="3581399" cy="2057400"/>
          </a:xfrm>
        </p:grpSpPr>
        <p:grpSp>
          <p:nvGrpSpPr>
            <p:cNvPr id="27" name="Group 26"/>
            <p:cNvGrpSpPr/>
            <p:nvPr/>
          </p:nvGrpSpPr>
          <p:grpSpPr>
            <a:xfrm>
              <a:off x="2895601" y="1066800"/>
              <a:ext cx="3581399" cy="2057400"/>
              <a:chOff x="1981201" y="3276600"/>
              <a:chExt cx="3581399" cy="205740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rot="10800000">
                <a:off x="2819400" y="3352800"/>
                <a:ext cx="0" cy="1828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6200000">
                <a:off x="4023360" y="3444240"/>
                <a:ext cx="0" cy="30175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819400" y="4419600"/>
                <a:ext cx="192024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2895600" y="3276600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20log|G(j</a:t>
                </a:r>
                <a:r>
                  <a:rPr lang="el-GR" sz="1600" dirty="0" smtClean="0">
                    <a:latin typeface="Arial" pitchFamily="34" charset="0"/>
                    <a:cs typeface="Arial" pitchFamily="34" charset="0"/>
                  </a:rPr>
                  <a:t>ω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)H(j</a:t>
                </a:r>
                <a:r>
                  <a:rPr lang="el-GR" sz="1600" dirty="0" smtClean="0">
                    <a:latin typeface="Arial" pitchFamily="34" charset="0"/>
                    <a:cs typeface="Arial" pitchFamily="34" charset="0"/>
                  </a:rPr>
                  <a:t>ω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)|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257800" y="4964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ω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4600" y="4919246"/>
                <a:ext cx="228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-5400000">
                <a:off x="1358816" y="3898985"/>
                <a:ext cx="15833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Magnitude (dB)</a:t>
                </a:r>
                <a:endParaRPr lang="en-US" sz="16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86000" y="4267200"/>
                <a:ext cx="7572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15.5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962400" y="2743200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Frequency (rad/sec)</a:t>
              </a:r>
              <a:endParaRPr lang="en-US" sz="16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995447" y="4571998"/>
            <a:ext cx="3386553" cy="2133602"/>
            <a:chOff x="4995447" y="4267198"/>
            <a:chExt cx="3386553" cy="2133602"/>
          </a:xfrm>
        </p:grpSpPr>
        <p:cxnSp>
          <p:nvCxnSpPr>
            <p:cNvPr id="38" name="Straight Arrow Connector 37"/>
            <p:cNvCxnSpPr/>
            <p:nvPr/>
          </p:nvCxnSpPr>
          <p:spPr>
            <a:xfrm rot="10800000">
              <a:off x="5638799" y="4419600"/>
              <a:ext cx="0" cy="1828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>
              <a:off x="7010400" y="4114800"/>
              <a:ext cx="0" cy="27432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638799" y="5943600"/>
              <a:ext cx="19202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714998" y="4343400"/>
                  <a:ext cx="13716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>
                          <a:latin typeface="Cambria Math"/>
                        </a:rPr>
                        <m:t>∠ </m:t>
                      </m:r>
                    </m:oMath>
                  </a14:m>
                  <a:r>
                    <a:rPr lang="en-US" sz="1600" dirty="0" smtClean="0">
                      <a:latin typeface="Arial" pitchFamily="34" charset="0"/>
                      <a:cs typeface="Arial" pitchFamily="34" charset="0"/>
                    </a:rPr>
                    <a:t>G(j</a:t>
                  </a:r>
                  <a:r>
                    <a:rPr lang="el-GR" sz="1600" dirty="0" smtClean="0">
                      <a:latin typeface="Arial" pitchFamily="34" charset="0"/>
                      <a:cs typeface="Arial" pitchFamily="34" charset="0"/>
                    </a:rPr>
                    <a:t>ω</a:t>
                  </a:r>
                  <a:r>
                    <a:rPr lang="en-US" sz="1600" dirty="0" smtClean="0">
                      <a:latin typeface="Arial" pitchFamily="34" charset="0"/>
                      <a:cs typeface="Arial" pitchFamily="34" charset="0"/>
                    </a:rPr>
                    <a:t>)H(j</a:t>
                  </a:r>
                  <a:r>
                    <a:rPr lang="el-GR" sz="1600" dirty="0" smtClean="0">
                      <a:latin typeface="Arial" pitchFamily="34" charset="0"/>
                      <a:cs typeface="Arial" pitchFamily="34" charset="0"/>
                    </a:rPr>
                    <a:t>ω</a:t>
                  </a:r>
                  <a:r>
                    <a:rPr lang="en-US" sz="1600" dirty="0" smtClean="0"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en-US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998" y="4343400"/>
                  <a:ext cx="1371601" cy="33855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5455" b="-2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8077200" y="54980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ω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17123" y="5334000"/>
              <a:ext cx="3978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600" baseline="300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n-US" sz="16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4402724" y="4859921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Phase (degree)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67399" y="6062246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Frequency (rad/sec)</a:t>
              </a:r>
              <a:endParaRPr lang="en-US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29200" y="5791200"/>
              <a:ext cx="7195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-180</a:t>
              </a:r>
              <a:r>
                <a:rPr lang="en-US" sz="1600" baseline="300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n-US" sz="1600" baseline="30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63314" cy="6675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Example2 of Class-I: when G(s)H(s) = 6 and -6</a:t>
            </a:r>
            <a:endParaRPr lang="en-US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524000"/>
            <a:ext cx="335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Bode Plot for G(j</a:t>
            </a:r>
            <a:r>
              <a:rPr lang="el-GR" b="1" u="sng" dirty="0" smtClean="0">
                <a:solidFill>
                  <a:srgbClr val="FF0000"/>
                </a:solidFill>
              </a:rPr>
              <a:t>ω</a:t>
            </a:r>
            <a:r>
              <a:rPr lang="en-US" b="1" u="sng" dirty="0" smtClean="0">
                <a:solidFill>
                  <a:srgbClr val="FF0000"/>
                </a:solidFill>
              </a:rPr>
              <a:t>)H(j</a:t>
            </a:r>
            <a:r>
              <a:rPr lang="el-GR" b="1" u="sng" dirty="0" smtClean="0">
                <a:solidFill>
                  <a:srgbClr val="FF0000"/>
                </a:solidFill>
              </a:rPr>
              <a:t>ω</a:t>
            </a:r>
            <a:r>
              <a:rPr lang="en-US" b="1" u="sng" dirty="0" smtClean="0">
                <a:solidFill>
                  <a:srgbClr val="FF0000"/>
                </a:solidFill>
              </a:rPr>
              <a:t>) = 6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43200" y="4202668"/>
            <a:ext cx="335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Bode Plot for G(j</a:t>
            </a:r>
            <a:r>
              <a:rPr lang="el-GR" b="1" u="sng" dirty="0" smtClean="0">
                <a:solidFill>
                  <a:srgbClr val="FF0000"/>
                </a:solidFill>
              </a:rPr>
              <a:t>ω</a:t>
            </a:r>
            <a:r>
              <a:rPr lang="en-US" b="1" u="sng" dirty="0" smtClean="0">
                <a:solidFill>
                  <a:srgbClr val="FF0000"/>
                </a:solidFill>
              </a:rPr>
              <a:t>)H(j</a:t>
            </a:r>
            <a:r>
              <a:rPr lang="el-GR" b="1" u="sng" dirty="0" smtClean="0">
                <a:solidFill>
                  <a:srgbClr val="FF0000"/>
                </a:solidFill>
              </a:rPr>
              <a:t>ω</a:t>
            </a:r>
            <a:r>
              <a:rPr lang="en-US" b="1" u="sng" dirty="0" smtClean="0">
                <a:solidFill>
                  <a:srgbClr val="FF0000"/>
                </a:solidFill>
              </a:rPr>
              <a:t>) = -6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chemeClr val="accent1"/>
                </a:solidFill>
              </a:rPr>
              <a:t>Corner Frequency </a:t>
            </a:r>
            <a:r>
              <a:rPr lang="en-US" b="1" i="1" dirty="0">
                <a:solidFill>
                  <a:schemeClr val="accent1"/>
                </a:solidFill>
              </a:rPr>
              <a:t>or </a:t>
            </a:r>
            <a:r>
              <a:rPr lang="en-US" b="1" i="1" dirty="0" smtClean="0">
                <a:solidFill>
                  <a:schemeClr val="accent1"/>
                </a:solidFill>
              </a:rPr>
              <a:t>Break Point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1000" y="2449973"/>
                <a:ext cx="8305800" cy="2108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dirty="0"/>
                  <a:t>The low frequency asymptote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≪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/>
                  <a:t>) and high frequency asymptote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≫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/>
                  <a:t>) are intercept at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dirty="0"/>
                  <a:t> dB line when </a:t>
                </a:r>
                <a:r>
                  <a:rPr lang="el-GR" b="1" i="1" dirty="0">
                    <a:solidFill>
                      <a:schemeClr val="accent1"/>
                    </a:solidFill>
                  </a:rPr>
                  <a:t>ω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T=</a:t>
                </a:r>
                <a:r>
                  <a:rPr lang="en-US" sz="1600" b="1" i="1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or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dirty="0"/>
                  <a:t> , that is the frequency of interception and is called as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corner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frequency or break point or </a:t>
                </a:r>
                <a:r>
                  <a:rPr lang="en-US" b="1" i="1" dirty="0" smtClean="0">
                    <a:solidFill>
                      <a:schemeClr val="accent1"/>
                    </a:solidFill>
                  </a:rPr>
                  <a:t>break frequency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49973"/>
                <a:ext cx="8305800" cy="2108206"/>
              </a:xfrm>
              <a:prstGeom prst="rect">
                <a:avLst/>
              </a:prstGeom>
              <a:blipFill rotWithShape="1">
                <a:blip r:embed="rId2"/>
                <a:stretch>
                  <a:fillRect l="-514" r="-587" b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8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3400"/>
                <a:ext cx="8305800" cy="89611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 smtClean="0"/>
                  <a:t>Class-II: The Integral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3400"/>
                <a:ext cx="8305800" cy="896112"/>
              </a:xfrm>
              <a:blipFill rotWithShape="1">
                <a:blip r:embed="rId2"/>
                <a:stretch>
                  <a:fillRect l="-2861" b="-3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6200" y="1524000"/>
                <a:ext cx="8991600" cy="5002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If the open loop gain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b="1" i="1" dirty="0" smtClean="0">
                    <a:latin typeface="Cambria Math"/>
                  </a:rPr>
                  <a:t> 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𝒊𝒕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𝒎𝒆𝒂𝒏𝒔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𝒑𝒐𝒍𝒆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𝒊𝒔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𝒆𝒙𝒊𝒔𝒕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𝒂𝒕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𝒕𝒉𝒆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𝒐𝒓𝒊𝒈𝒏</m:t>
                    </m:r>
                    <m:r>
                      <a:rPr lang="en-US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endParaRPr lang="en-US" dirty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b="1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i="1" dirty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Cambria Math"/>
                  </a:rPr>
                  <a:t>Magnitude </a:t>
                </a:r>
                <a:r>
                  <a:rPr lang="en-US" b="1" dirty="0">
                    <a:solidFill>
                      <a:srgbClr val="FF0000"/>
                    </a:solidFill>
                    <a:latin typeface="Cambria Math"/>
                  </a:rPr>
                  <a:t>(dB)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𝑑𝐵</m:t>
                        </m:r>
                      </m:sub>
                    </m:sSub>
                    <m:r>
                      <a:rPr lang="en-US" b="0" i="1" dirty="0">
                        <a:solidFill>
                          <a:srgbClr val="FF0000"/>
                        </a:solidFill>
                        <a:latin typeface="Cambria Math"/>
                      </a:rPr>
                      <m:t>=20</m:t>
                    </m:r>
                    <m:r>
                      <a:rPr lang="en-US" b="0" i="1" dirty="0">
                        <a:solidFill>
                          <a:srgbClr val="FF0000"/>
                        </a:solidFill>
                        <a:latin typeface="Cambria Math"/>
                      </a:rPr>
                      <m:t>𝑙𝑜𝑔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=20</m:t>
                    </m:r>
                    <m:func>
                      <m:func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−20</m:t>
                    </m:r>
                    <m:func>
                      <m:func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=−20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𝑙𝑜𝑔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⁡(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2"/>
                    </a:solidFill>
                  </a:rPr>
                  <a:t>When </a:t>
                </a:r>
                <a:r>
                  <a:rPr lang="en-US" dirty="0">
                    <a:solidFill>
                      <a:schemeClr val="tx2"/>
                    </a:solidFill>
                  </a:rPr>
                  <a:t>the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above equation </a:t>
                </a:r>
                <a:r>
                  <a:rPr lang="en-US" dirty="0">
                    <a:solidFill>
                      <a:schemeClr val="tx2"/>
                    </a:solidFill>
                  </a:rPr>
                  <a:t>is plotted against the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frequency logarithmic</a:t>
                </a:r>
                <a:r>
                  <a:rPr lang="en-US" dirty="0">
                    <a:solidFill>
                      <a:schemeClr val="tx2"/>
                    </a:solidFill>
                  </a:rPr>
                  <a:t>, the </a:t>
                </a:r>
                <a:r>
                  <a:rPr lang="en-US" i="1" dirty="0">
                    <a:solidFill>
                      <a:schemeClr val="tx2"/>
                    </a:solidFill>
                  </a:rPr>
                  <a:t>magnitude </a:t>
                </a:r>
                <a:r>
                  <a:rPr lang="en-US" dirty="0">
                    <a:solidFill>
                      <a:schemeClr val="tx2"/>
                    </a:solidFill>
                  </a:rPr>
                  <a:t>plot produced is a straight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line with </a:t>
                </a:r>
                <a:r>
                  <a:rPr lang="en-US" dirty="0">
                    <a:solidFill>
                      <a:schemeClr val="tx2"/>
                    </a:solidFill>
                  </a:rPr>
                  <a:t>a negative slope of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20 dB</a:t>
                </a:r>
                <a:r>
                  <a:rPr lang="en-US" dirty="0">
                    <a:solidFill>
                      <a:schemeClr val="tx2"/>
                    </a:solidFill>
                  </a:rPr>
                  <a:t>/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decade.</a:t>
                </a:r>
                <a:endParaRPr lang="en-US" i="1" dirty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i="1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Phase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 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∠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den>
                    </m:f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tx2"/>
                    </a:solidFill>
                  </a:rPr>
                  <a:t>When the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above equation </a:t>
                </a:r>
                <a:r>
                  <a:rPr lang="en-US" dirty="0">
                    <a:solidFill>
                      <a:schemeClr val="tx2"/>
                    </a:solidFill>
                  </a:rPr>
                  <a:t>is plotted against the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frequency logarithmic</a:t>
                </a:r>
                <a:r>
                  <a:rPr lang="en-US" dirty="0">
                    <a:solidFill>
                      <a:schemeClr val="tx2"/>
                    </a:solidFill>
                  </a:rPr>
                  <a:t>, the </a:t>
                </a:r>
                <a:r>
                  <a:rPr lang="en-US" i="1" dirty="0">
                    <a:solidFill>
                      <a:schemeClr val="tx2"/>
                    </a:solidFill>
                  </a:rPr>
                  <a:t>phase </a:t>
                </a:r>
                <a:r>
                  <a:rPr lang="en-US" dirty="0">
                    <a:solidFill>
                      <a:schemeClr val="tx2"/>
                    </a:solidFill>
                  </a:rPr>
                  <a:t>plot produced is a straight line at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-90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°.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b="1" i="1" dirty="0" smtClean="0">
                    <a:solidFill>
                      <a:srgbClr val="FF0000"/>
                    </a:solidFill>
                  </a:rPr>
                  <a:t>Corner frequenc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y or break point </a:t>
                </a:r>
                <a:r>
                  <a:rPr lang="el-GR" b="1" i="1" dirty="0" smtClean="0">
                    <a:solidFill>
                      <a:srgbClr val="FF0000"/>
                    </a:solidFill>
                  </a:rPr>
                  <a:t>ω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 = 1 at the magnitude of </a:t>
                </a:r>
                <a:r>
                  <a:rPr lang="en-US" sz="16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 smtClean="0">
                    <a:solidFill>
                      <a:srgbClr val="FF0000"/>
                    </a:solidFill>
                  </a:rPr>
                  <a:t>dB.</a:t>
                </a:r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24000"/>
                <a:ext cx="8991600" cy="5002460"/>
              </a:xfrm>
              <a:prstGeom prst="rect">
                <a:avLst/>
              </a:prstGeom>
              <a:blipFill rotWithShape="1">
                <a:blip r:embed="rId3"/>
                <a:stretch>
                  <a:fillRect l="-475" r="-542" b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5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2" y="2118360"/>
            <a:ext cx="6850718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1200" y="1548825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</a:rPr>
              <a:t>The slope intersects </a:t>
            </a:r>
            <a:r>
              <a:rPr lang="en-US" sz="1600" dirty="0" smtClean="0">
                <a:solidFill>
                  <a:srgbClr val="FF0000"/>
                </a:solidFill>
              </a:rPr>
              <a:t>with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dB </a:t>
            </a:r>
            <a:r>
              <a:rPr lang="en-US" sz="1600" dirty="0">
                <a:solidFill>
                  <a:srgbClr val="FF0000"/>
                </a:solidFill>
              </a:rPr>
              <a:t>line  </a:t>
            </a:r>
            <a:r>
              <a:rPr lang="en-US" sz="1600" dirty="0" smtClean="0">
                <a:solidFill>
                  <a:srgbClr val="FF0000"/>
                </a:solidFill>
              </a:rPr>
              <a:t>at frequency </a:t>
            </a:r>
            <a:r>
              <a:rPr lang="el-G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ω </a:t>
            </a:r>
            <a:r>
              <a:rPr lang="el-G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l-G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781800" y="2772190"/>
                <a:ext cx="2286000" cy="9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dirty="0" smtClean="0"/>
                  <a:t>A slope of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 </a:t>
                </a:r>
                <a:r>
                  <a:rPr lang="en-US" sz="1600" dirty="0" smtClean="0"/>
                  <a:t>dB/</a:t>
                </a:r>
                <a:r>
                  <a:rPr lang="en-US" sz="1600" dirty="0" err="1" smtClean="0"/>
                  <a:t>dec</a:t>
                </a:r>
                <a:endParaRPr lang="en-US" sz="1600" dirty="0"/>
              </a:p>
              <a:p>
                <a:pPr algn="just"/>
                <a:r>
                  <a:rPr lang="en-US" sz="1600" dirty="0"/>
                  <a:t>for magnitude plot </a:t>
                </a:r>
                <a:r>
                  <a:rPr lang="en-US" sz="1600" dirty="0" smtClean="0"/>
                  <a:t>of factor </a:t>
                </a:r>
                <a:r>
                  <a:rPr lang="en-US" sz="16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772190"/>
                <a:ext cx="2286000" cy="961610"/>
              </a:xfrm>
              <a:prstGeom prst="rect">
                <a:avLst/>
              </a:prstGeom>
              <a:blipFill rotWithShape="1">
                <a:blip r:embed="rId3"/>
                <a:stretch>
                  <a:fillRect l="-1600" t="-2532" r="-1333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81800" y="5029200"/>
                <a:ext cx="2362200" cy="9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dirty="0"/>
                  <a:t>A straight horizontal </a:t>
                </a:r>
                <a:r>
                  <a:rPr lang="en-US" sz="1600" dirty="0" smtClean="0"/>
                  <a:t>line at </a:t>
                </a:r>
                <a:r>
                  <a:rPr lang="en-US" sz="1600" dirty="0"/>
                  <a:t>90° for phase plot </a:t>
                </a:r>
                <a:r>
                  <a:rPr lang="en-US" sz="1600" dirty="0" smtClean="0"/>
                  <a:t>of </a:t>
                </a:r>
                <a:r>
                  <a:rPr lang="en-US" sz="1600" dirty="0"/>
                  <a:t>factor </a:t>
                </a:r>
                <a:r>
                  <a:rPr lang="en-US" sz="16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𝑗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029200"/>
                <a:ext cx="2362200" cy="961610"/>
              </a:xfrm>
              <a:prstGeom prst="rect">
                <a:avLst/>
              </a:prstGeom>
              <a:blipFill rotWithShape="1">
                <a:blip r:embed="rId4"/>
                <a:stretch>
                  <a:fillRect l="-1550" t="-1899" r="-1292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57200"/>
                <a:ext cx="8305800" cy="89611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000" dirty="0" smtClean="0"/>
                  <a:t>Example1 of Class-II: The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(</m:t>
                        </m:r>
                        <m:r>
                          <a:rPr lang="en-US" sz="4000" b="1" i="1">
                            <a:latin typeface="Cambria Math"/>
                          </a:rPr>
                          <m:t>𝒋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40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305800" cy="896112"/>
              </a:xfrm>
              <a:blipFill rotWithShape="1">
                <a:blip r:embed="rId5"/>
                <a:stretch>
                  <a:fillRect b="-27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2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81000"/>
                <a:ext cx="8305800" cy="89611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000" dirty="0" smtClean="0"/>
                  <a:t>Example2 of Class-II: The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(</m:t>
                        </m:r>
                        <m:r>
                          <a:rPr lang="en-US" sz="4000" b="1" i="1">
                            <a:latin typeface="Cambria Math"/>
                          </a:rPr>
                          <m:t>𝒋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40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81000"/>
                <a:ext cx="8305800" cy="896112"/>
              </a:xfrm>
              <a:blipFill rotWithShape="1">
                <a:blip r:embed="rId2"/>
                <a:stretch>
                  <a:fillRect b="-27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52673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56346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frequency response of </a:t>
            </a:r>
            <a:r>
              <a:rPr lang="en-US" dirty="0" smtClean="0"/>
              <a:t>the function </a:t>
            </a:r>
            <a:r>
              <a:rPr lang="en-US" b="1" i="1" dirty="0" smtClean="0">
                <a:solidFill>
                  <a:srgbClr val="FF0000"/>
                </a:solidFill>
              </a:rPr>
              <a:t>G(s) =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1/s</a:t>
            </a:r>
            <a:r>
              <a:rPr lang="en-US" dirty="0"/>
              <a:t>, </a:t>
            </a:r>
            <a:r>
              <a:rPr lang="en-US" dirty="0" smtClean="0"/>
              <a:t>is shown </a:t>
            </a:r>
            <a:r>
              <a:rPr lang="en-US" dirty="0"/>
              <a:t>in </a:t>
            </a:r>
            <a:r>
              <a:rPr lang="en-US" dirty="0" smtClean="0"/>
              <a:t>the Figure.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2590800"/>
            <a:ext cx="3505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 </a:t>
            </a:r>
            <a:r>
              <a:rPr lang="en-US" dirty="0">
                <a:solidFill>
                  <a:srgbClr val="FF0000"/>
                </a:solidFill>
              </a:rPr>
              <a:t>Bode magnitude plot </a:t>
            </a:r>
            <a:r>
              <a:rPr lang="en-US" dirty="0"/>
              <a:t>is a straight line with a </a:t>
            </a: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dB/decade </a:t>
            </a:r>
            <a:r>
              <a:rPr lang="en-US" dirty="0"/>
              <a:t>slope passing through zero dB at </a:t>
            </a:r>
            <a:r>
              <a:rPr lang="en-US" dirty="0">
                <a:solidFill>
                  <a:schemeClr val="tx2"/>
                </a:solidFill>
              </a:rPr>
              <a:t>ω = 1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Bode phase plot </a:t>
            </a:r>
            <a:r>
              <a:rPr lang="en-US" dirty="0"/>
              <a:t>is equal to </a:t>
            </a:r>
            <a:r>
              <a:rPr lang="en-US" dirty="0" smtClean="0"/>
              <a:t>a constant </a:t>
            </a: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en-US" baseline="30000" dirty="0" smtClean="0">
                <a:solidFill>
                  <a:schemeClr val="tx2"/>
                </a:solidFill>
              </a:rPr>
              <a:t>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53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627888"/>
                <a:ext cx="8305800" cy="89611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 smtClean="0"/>
                  <a:t>Class-II: The Derivative Factor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627888"/>
                <a:ext cx="8305800" cy="896112"/>
              </a:xfrm>
              <a:blipFill rotWithShape="1">
                <a:blip r:embed="rId2"/>
                <a:stretch>
                  <a:fillRect b="-3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6200" y="1919947"/>
                <a:ext cx="8991600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If the open loop gain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i="1" dirty="0" smtClean="0">
                    <a:solidFill>
                      <a:srgbClr val="FF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𝒋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𝒊𝒕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𝒎𝒆𝒂𝒏𝒔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𝒛𝒆𝒓𝒐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𝒊𝒔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𝒆𝒙𝒊𝒔𝒕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𝒂𝒕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𝒕𝒉𝒆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𝒐𝒓𝒊𝒈𝒏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endParaRPr lang="en-US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i="1" dirty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Cambria Math"/>
                  </a:rPr>
                  <a:t>Magnitude </a:t>
                </a:r>
                <a:r>
                  <a:rPr lang="en-US" b="1" i="1" dirty="0">
                    <a:solidFill>
                      <a:srgbClr val="FF0000"/>
                    </a:solidFill>
                    <a:latin typeface="Cambria Math"/>
                  </a:rPr>
                  <a:t>(dB)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𝑮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𝝎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𝑯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𝒅𝑩</m:t>
                        </m:r>
                      </m:sub>
                    </m:sSub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𝟐𝟎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𝒍𝒐𝒈</m:t>
                    </m:r>
                    <m:d>
                      <m:dPr>
                        <m:begChr m:val="|"/>
                        <m:endChr m:val="|"/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𝟐𝟎</m:t>
                    </m:r>
                    <m:func>
                      <m:func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𝒍𝒐𝒈</m:t>
                        </m:r>
                      </m:fName>
                      <m:e>
                        <m:d>
                          <m:d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𝝎</m:t>
                            </m:r>
                          </m:e>
                        </m:d>
                      </m:e>
                    </m:func>
                  </m:oMath>
                </a14:m>
                <a:endParaRPr lang="en-US" b="1" i="1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2"/>
                    </a:solidFill>
                  </a:rPr>
                  <a:t>When </a:t>
                </a:r>
                <a:r>
                  <a:rPr lang="en-US" dirty="0">
                    <a:solidFill>
                      <a:schemeClr val="tx2"/>
                    </a:solidFill>
                  </a:rPr>
                  <a:t>the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above equation </a:t>
                </a:r>
                <a:r>
                  <a:rPr lang="en-US" dirty="0">
                    <a:solidFill>
                      <a:schemeClr val="tx2"/>
                    </a:solidFill>
                  </a:rPr>
                  <a:t>is plotted against the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frequency logarithmic</a:t>
                </a:r>
                <a:r>
                  <a:rPr lang="en-US" dirty="0">
                    <a:solidFill>
                      <a:schemeClr val="tx2"/>
                    </a:solidFill>
                  </a:rPr>
                  <a:t>, the </a:t>
                </a:r>
                <a:r>
                  <a:rPr lang="en-US" i="1" dirty="0">
                    <a:solidFill>
                      <a:schemeClr val="tx2"/>
                    </a:solidFill>
                  </a:rPr>
                  <a:t>magnitude </a:t>
                </a:r>
                <a:r>
                  <a:rPr lang="en-US" dirty="0">
                    <a:solidFill>
                      <a:schemeClr val="tx2"/>
                    </a:solidFill>
                  </a:rPr>
                  <a:t>plot produced is a straight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line with </a:t>
                </a:r>
                <a:r>
                  <a:rPr lang="en-US" dirty="0">
                    <a:solidFill>
                      <a:schemeClr val="tx2"/>
                    </a:solidFill>
                  </a:rPr>
                  <a:t>a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positive slope </a:t>
                </a:r>
                <a:r>
                  <a:rPr lang="en-US" dirty="0">
                    <a:solidFill>
                      <a:schemeClr val="tx2"/>
                    </a:solidFill>
                  </a:rPr>
                  <a:t>of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20 dB</a:t>
                </a:r>
                <a:r>
                  <a:rPr lang="en-US" dirty="0">
                    <a:solidFill>
                      <a:schemeClr val="tx2"/>
                    </a:solidFill>
                  </a:rPr>
                  <a:t>/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decade.</a:t>
                </a:r>
                <a:endParaRPr lang="en-US" i="1" dirty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i="1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i="1" dirty="0" smtClean="0">
                    <a:solidFill>
                      <a:srgbClr val="FF0000"/>
                    </a:solidFill>
                  </a:rPr>
                  <a:t>Phase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 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𝒋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endParaRPr lang="en-US" b="1" i="1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tx2"/>
                    </a:solidFill>
                  </a:rPr>
                  <a:t>When the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above equation </a:t>
                </a:r>
                <a:r>
                  <a:rPr lang="en-US" dirty="0">
                    <a:solidFill>
                      <a:schemeClr val="tx2"/>
                    </a:solidFill>
                  </a:rPr>
                  <a:t>is plotted against the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frequency logarithmic</a:t>
                </a:r>
                <a:r>
                  <a:rPr lang="en-US" dirty="0">
                    <a:solidFill>
                      <a:schemeClr val="tx2"/>
                    </a:solidFill>
                  </a:rPr>
                  <a:t>, the </a:t>
                </a:r>
                <a:r>
                  <a:rPr lang="en-US" i="1" dirty="0">
                    <a:solidFill>
                      <a:schemeClr val="tx2"/>
                    </a:solidFill>
                  </a:rPr>
                  <a:t>phase </a:t>
                </a:r>
                <a:r>
                  <a:rPr lang="en-US" dirty="0">
                    <a:solidFill>
                      <a:schemeClr val="tx2"/>
                    </a:solidFill>
                  </a:rPr>
                  <a:t>plot produced is a straight line at 90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°.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b="1" i="1" dirty="0">
                    <a:solidFill>
                      <a:srgbClr val="FF0000"/>
                    </a:solidFill>
                  </a:rPr>
                  <a:t>Corner frequency or break point </a:t>
                </a:r>
                <a:r>
                  <a:rPr lang="el-GR" b="1" i="1" dirty="0">
                    <a:solidFill>
                      <a:srgbClr val="FF0000"/>
                    </a:solidFill>
                  </a:rPr>
                  <a:t>ω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= 1 at the magnitude of </a:t>
                </a:r>
                <a:r>
                  <a:rPr lang="en-US" sz="16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dB.</a:t>
                </a:r>
                <a:endParaRPr lang="en-US" b="1" i="1" dirty="0">
                  <a:solidFill>
                    <a:srgbClr val="FF0000"/>
                  </a:solidFill>
                </a:endParaRPr>
              </a:p>
              <a:p>
                <a:pPr algn="just"/>
                <a:endParaRPr lang="en-US" i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919947"/>
                <a:ext cx="8991600" cy="4247317"/>
              </a:xfrm>
              <a:prstGeom prst="rect">
                <a:avLst/>
              </a:prstGeom>
              <a:blipFill rotWithShape="1">
                <a:blip r:embed="rId3"/>
                <a:stretch>
                  <a:fillRect l="-475" t="-717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114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8961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Example of Class-II: The Factor </a:t>
            </a:r>
            <a:r>
              <a:rPr lang="en-US" sz="4000" b="1" i="1" dirty="0" smtClean="0"/>
              <a:t>J</a:t>
            </a:r>
            <a:r>
              <a:rPr lang="el-GR" sz="4000" b="1" i="1" dirty="0" smtClean="0"/>
              <a:t>ω</a:t>
            </a:r>
            <a:endParaRPr 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286000"/>
            <a:ext cx="516255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5240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frequency response of </a:t>
            </a:r>
            <a:r>
              <a:rPr lang="en-US" dirty="0" smtClean="0"/>
              <a:t>the function </a:t>
            </a:r>
            <a:r>
              <a:rPr lang="en-US" b="1" i="1" dirty="0" smtClean="0">
                <a:solidFill>
                  <a:srgbClr val="FF0000"/>
                </a:solidFill>
              </a:rPr>
              <a:t>G(s) =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dirty="0"/>
              <a:t>, </a:t>
            </a:r>
            <a:r>
              <a:rPr lang="en-US" dirty="0" smtClean="0"/>
              <a:t>is shown </a:t>
            </a:r>
            <a:r>
              <a:rPr lang="en-US" dirty="0"/>
              <a:t>in </a:t>
            </a:r>
            <a:r>
              <a:rPr lang="en-US" dirty="0" smtClean="0"/>
              <a:t>the Figure.</a:t>
            </a:r>
          </a:p>
          <a:p>
            <a:pPr algn="ctr"/>
            <a:r>
              <a:rPr lang="en-US" dirty="0" smtClean="0"/>
              <a:t>G(s) = s </a:t>
            </a:r>
            <a:r>
              <a:rPr lang="en-US" dirty="0"/>
              <a:t>has only a high-frequency </a:t>
            </a:r>
            <a:r>
              <a:rPr lang="en-US" dirty="0" smtClean="0"/>
              <a:t>asymptote, </a:t>
            </a:r>
            <a:r>
              <a:rPr lang="en-US" dirty="0"/>
              <a:t>w</a:t>
            </a:r>
            <a:r>
              <a:rPr lang="en-US" dirty="0" smtClean="0"/>
              <a:t>here s = j</a:t>
            </a:r>
            <a:r>
              <a:rPr lang="el-GR" dirty="0" smtClean="0"/>
              <a:t>ω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2590800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 </a:t>
            </a:r>
            <a:r>
              <a:rPr lang="en-US" dirty="0">
                <a:solidFill>
                  <a:srgbClr val="FF0000"/>
                </a:solidFill>
              </a:rPr>
              <a:t>Bode magnitude plot </a:t>
            </a:r>
            <a:r>
              <a:rPr lang="en-US" dirty="0"/>
              <a:t>is a straight line with a </a:t>
            </a:r>
            <a:r>
              <a:rPr lang="en-US" dirty="0" smtClean="0">
                <a:solidFill>
                  <a:schemeClr val="tx2"/>
                </a:solidFill>
              </a:rPr>
              <a:t>+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dB/decade </a:t>
            </a:r>
            <a:r>
              <a:rPr lang="en-US" dirty="0"/>
              <a:t>slope passing through 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dB </a:t>
            </a:r>
            <a:r>
              <a:rPr lang="en-US" dirty="0"/>
              <a:t>at </a:t>
            </a:r>
            <a:r>
              <a:rPr lang="en-US" dirty="0">
                <a:solidFill>
                  <a:schemeClr val="tx2"/>
                </a:solidFill>
              </a:rPr>
              <a:t>ω = 1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Bode phase plot </a:t>
            </a:r>
            <a:r>
              <a:rPr lang="en-US" dirty="0"/>
              <a:t>is equal to </a:t>
            </a:r>
            <a:r>
              <a:rPr lang="en-US" dirty="0" smtClean="0"/>
              <a:t>a constant </a:t>
            </a:r>
            <a:r>
              <a:rPr lang="en-US" dirty="0" smtClean="0">
                <a:solidFill>
                  <a:schemeClr val="tx2"/>
                </a:solidFill>
              </a:rPr>
              <a:t>+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en-US" baseline="30000" dirty="0" smtClean="0">
                <a:solidFill>
                  <a:schemeClr val="tx2"/>
                </a:solidFill>
              </a:rPr>
              <a:t>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27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381000"/>
                <a:ext cx="8763000" cy="89611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100" dirty="0" smtClean="0"/>
                  <a:t>Class-II (Generalize form): The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1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/>
                          </a:rPr>
                          <m:t>(</m:t>
                        </m:r>
                        <m:r>
                          <a:rPr lang="en-US" sz="4100" b="1" i="1">
                            <a:latin typeface="Cambria Math"/>
                          </a:rPr>
                          <m:t>𝒋</m:t>
                        </m:r>
                        <m:r>
                          <a:rPr lang="en-US" sz="4100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41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100" b="1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sz="4100" b="1" i="1" smtClean="0">
                            <a:latin typeface="Cambria Math"/>
                            <a:ea typeface="Cambria Math"/>
                          </a:rPr>
                          <m:t>𝑷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381000"/>
                <a:ext cx="8763000" cy="896112"/>
              </a:xfrm>
              <a:blipFill rotWithShape="1">
                <a:blip r:embed="rId2"/>
                <a:stretch>
                  <a:fillRect l="-215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33400" y="1295400"/>
                <a:ext cx="3124510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Generally, for a factor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𝑷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95400"/>
                <a:ext cx="3124510" cy="374270"/>
              </a:xfrm>
              <a:prstGeom prst="rect">
                <a:avLst/>
              </a:prstGeom>
              <a:blipFill rotWithShape="1">
                <a:blip r:embed="rId3"/>
                <a:stretch>
                  <a:fillRect l="-1758" t="-655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33400" y="1981200"/>
                <a:ext cx="8382000" cy="2189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rgbClr val="FF0000"/>
                    </a:solidFill>
                    <a:latin typeface="Cambria Math"/>
                  </a:rPr>
                  <a:t>Magnitude </a:t>
                </a:r>
                <a:r>
                  <a:rPr lang="en-US" b="1" dirty="0">
                    <a:solidFill>
                      <a:srgbClr val="FF0000"/>
                    </a:solidFill>
                    <a:latin typeface="Cambria Math"/>
                  </a:rPr>
                  <a:t>(dB) 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𝐆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𝐣</m:t>
                                </m:r>
                                <m:r>
                                  <a:rPr lang="en-US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𝛚</m:t>
                                </m:r>
                              </m:e>
                            </m:d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𝐇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𝐣</m:t>
                                </m:r>
                                <m:r>
                                  <a:rPr lang="en-US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𝛚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𝐝𝐁</m:t>
                        </m:r>
                      </m:sub>
                    </m:sSub>
                    <m:r>
                      <a:rPr lang="en-US" b="1" i="0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𝐏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1" i="0" dirty="0">
                        <a:solidFill>
                          <a:srgbClr val="FF0000"/>
                        </a:solidFill>
                        <a:latin typeface="Cambria Math"/>
                      </a:rPr>
                      <m:t>𝟐𝟎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𝐝𝐁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𝐝𝐞𝐜</m:t>
                    </m:r>
                    <m:r>
                      <a:rPr lang="en-US" b="1" i="0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i="1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Phase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 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den>
                    </m:f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𝑷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i="1" dirty="0">
                    <a:solidFill>
                      <a:srgbClr val="FF0000"/>
                    </a:solidFill>
                  </a:rPr>
                  <a:t>Corner frequency or break point </a:t>
                </a:r>
                <a:r>
                  <a:rPr lang="el-GR" b="1" i="1" dirty="0">
                    <a:solidFill>
                      <a:srgbClr val="FF0000"/>
                    </a:solidFill>
                  </a:rPr>
                  <a:t>ω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= 1 at the magnitude of </a:t>
                </a:r>
                <a:r>
                  <a:rPr lang="en-US" sz="16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dB.</a:t>
                </a:r>
                <a:endParaRPr lang="en-US" b="1" i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8382000" cy="2189895"/>
              </a:xfrm>
              <a:prstGeom prst="rect">
                <a:avLst/>
              </a:prstGeom>
              <a:blipFill rotWithShape="1">
                <a:blip r:embed="rId4"/>
                <a:stretch>
                  <a:fillRect l="-509" t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43000" y="5069652"/>
                <a:ext cx="6858000" cy="1483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solidFill>
                      <a:schemeClr val="tx2"/>
                    </a:solidFill>
                  </a:rPr>
                  <a:t>For Example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the magnitude and phase  plot for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latin typeface="Cambria Math"/>
                  </a:rPr>
                  <a:t>Magnitude (dB) 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𝑑𝐵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=2(20 </m:t>
                    </m:r>
                    <m:r>
                      <a:rPr lang="en-US" i="1" dirty="0">
                        <a:latin typeface="Cambria Math"/>
                      </a:rPr>
                      <m:t>𝑑𝐵</m:t>
                    </m:r>
                    <m:r>
                      <a:rPr lang="en-US" i="1" dirty="0">
                        <a:latin typeface="Cambria Math"/>
                      </a:rPr>
                      <m:t>/</m:t>
                    </m:r>
                    <m:r>
                      <a:rPr lang="en-US" i="1" dirty="0">
                        <a:latin typeface="Cambria Math"/>
                      </a:rPr>
                      <m:t>𝑑𝑒𝑐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b="1" i="1" dirty="0"/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40 </m:t>
                    </m:r>
                    <m:r>
                      <a:rPr lang="en-US" i="1" dirty="0">
                        <a:latin typeface="Cambria Math"/>
                      </a:rPr>
                      <m:t>𝑑𝐵</m:t>
                    </m:r>
                    <m:r>
                      <a:rPr lang="en-US" i="1" dirty="0">
                        <a:latin typeface="Cambria Math"/>
                      </a:rPr>
                      <m:t>/</m:t>
                    </m:r>
                    <m:r>
                      <a:rPr lang="en-US" i="1" dirty="0">
                        <a:latin typeface="Cambria Math"/>
                      </a:rPr>
                      <m:t>𝑑𝑒𝑐</m:t>
                    </m:r>
                  </m:oMath>
                </a14:m>
                <a:endParaRPr lang="en-US" b="1" i="1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Phase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∠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2(90</a:t>
                </a:r>
                <a:r>
                  <a:rPr lang="en-US" sz="1600" baseline="30000" dirty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/>
                  <a:t>=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180</a:t>
                </a:r>
                <a:r>
                  <a:rPr lang="en-US" sz="1600" baseline="30000" dirty="0">
                    <a:latin typeface="Arial" pitchFamily="34" charset="0"/>
                    <a:cs typeface="Arial" pitchFamily="34" charset="0"/>
                  </a:rPr>
                  <a:t>o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069652"/>
                <a:ext cx="6858000" cy="1483548"/>
              </a:xfrm>
              <a:prstGeom prst="rect">
                <a:avLst/>
              </a:prstGeom>
              <a:blipFill rotWithShape="1">
                <a:blip r:embed="rId5"/>
                <a:stretch>
                  <a:fillRect l="-800" t="-1646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685800" y="4953000"/>
            <a:ext cx="73152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3925669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 decibels the slopes are </a:t>
            </a:r>
            <a:r>
              <a:rPr lang="en-US" dirty="0" smtClean="0"/>
              <a:t> ±</a:t>
            </a:r>
            <a:r>
              <a:rPr lang="en-US" i="1" dirty="0" smtClean="0"/>
              <a:t>P </a:t>
            </a:r>
            <a:r>
              <a:rPr lang="en-US" dirty="0"/>
              <a:t>×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20</a:t>
            </a:r>
            <a:r>
              <a:rPr lang="en-US" dirty="0"/>
              <a:t> </a:t>
            </a:r>
            <a:r>
              <a:rPr lang="en-US" dirty="0" smtClean="0"/>
              <a:t>dB </a:t>
            </a:r>
            <a:r>
              <a:rPr lang="en-US" dirty="0"/>
              <a:t>per decade </a:t>
            </a:r>
            <a:r>
              <a:rPr lang="en-US" dirty="0" smtClean="0"/>
              <a:t> or  ±</a:t>
            </a:r>
            <a:r>
              <a:rPr lang="en-US" i="1" dirty="0" smtClean="0"/>
              <a:t>P </a:t>
            </a:r>
            <a:r>
              <a:rPr lang="en-US" dirty="0"/>
              <a:t>× 6 </a:t>
            </a:r>
            <a:r>
              <a:rPr lang="en-US" dirty="0" smtClean="0"/>
              <a:t>dB </a:t>
            </a:r>
            <a:r>
              <a:rPr lang="en-US" dirty="0"/>
              <a:t>per octave (an octave is a </a:t>
            </a:r>
            <a:r>
              <a:rPr lang="en-US" dirty="0" smtClean="0"/>
              <a:t>change in </a:t>
            </a:r>
            <a:r>
              <a:rPr lang="en-US" dirty="0"/>
              <a:t>frequency by a factor of 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1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965651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627888"/>
                <a:ext cx="8915400" cy="74371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3600" b="1" dirty="0" smtClean="0"/>
                  <a:t>Example1 </a:t>
                </a:r>
                <a:r>
                  <a:rPr lang="en-US" sz="3600" b="1" dirty="0" smtClean="0"/>
                  <a:t>of Class-II (Generalize): The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/>
                          </a:rPr>
                          <m:t>(</m:t>
                        </m:r>
                        <m:r>
                          <a:rPr lang="en-US" sz="3600" b="1" i="1">
                            <a:latin typeface="Cambria Math"/>
                          </a:rPr>
                          <m:t>𝒋</m:t>
                        </m:r>
                        <m:r>
                          <a:rPr lang="en-US" sz="3600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36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sz="3600" b="1" i="1" smtClean="0">
                            <a:latin typeface="Cambria Math"/>
                            <a:ea typeface="Cambria Math"/>
                          </a:rPr>
                          <m:t>𝑷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627888"/>
                <a:ext cx="8915400" cy="743712"/>
              </a:xfrm>
              <a:blipFill rotWithShape="1">
                <a:blip r:embed="rId3"/>
                <a:stretch>
                  <a:fillRect l="-205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201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627888"/>
                <a:ext cx="8915400" cy="74371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3600" b="1" dirty="0" smtClean="0"/>
                  <a:t>Example2 </a:t>
                </a:r>
                <a:r>
                  <a:rPr lang="en-US" sz="3600" b="1" dirty="0" smtClean="0"/>
                  <a:t>of Class-II (Generalize): The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/>
                          </a:rPr>
                          <m:t>(</m:t>
                        </m:r>
                        <m:r>
                          <a:rPr lang="en-US" sz="3600" b="1" i="1">
                            <a:latin typeface="Cambria Math"/>
                          </a:rPr>
                          <m:t>𝒋</m:t>
                        </m:r>
                        <m:r>
                          <a:rPr lang="en-US" sz="3600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36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sz="3600" b="1" i="1" smtClean="0">
                            <a:latin typeface="Cambria Math"/>
                            <a:ea typeface="Cambria Math"/>
                          </a:rPr>
                          <m:t>𝑷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627888"/>
                <a:ext cx="8915400" cy="743712"/>
              </a:xfrm>
              <a:blipFill rotWithShape="1">
                <a:blip r:embed="rId2"/>
                <a:stretch>
                  <a:fillRect l="-205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62000" y="1666874"/>
            <a:ext cx="7355750" cy="5120640"/>
            <a:chOff x="873850" y="1666874"/>
            <a:chExt cx="7355750" cy="51206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850" y="1666874"/>
              <a:ext cx="7355750" cy="5120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650" y="3042078"/>
              <a:ext cx="1333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042076"/>
              <a:ext cx="1333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990975"/>
              <a:ext cx="1333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942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Bode Plot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2590800" y="3593068"/>
            <a:ext cx="4187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Frequency Response Analysis </a:t>
            </a: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Technique</a:t>
            </a:r>
          </a:p>
        </p:txBody>
      </p:sp>
    </p:spTree>
    <p:extLst>
      <p:ext uri="{BB962C8B-B14F-4D97-AF65-F5344CB8AC3E}">
        <p14:creationId xmlns:p14="http://schemas.microsoft.com/office/powerpoint/2010/main" val="18657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3400"/>
                <a:ext cx="8305800" cy="74371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000" dirty="0" smtClean="0"/>
                  <a:t>Class-III: </a:t>
                </a:r>
                <a:r>
                  <a:rPr lang="en-US" sz="4000" dirty="0"/>
                  <a:t>First O</a:t>
                </a:r>
                <a:r>
                  <a:rPr lang="en-US" sz="4000" dirty="0" smtClean="0"/>
                  <a:t>rder Factors</a:t>
                </a:r>
                <a:r>
                  <a:rPr lang="en-US" sz="4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(</m:t>
                        </m:r>
                        <m:r>
                          <a:rPr lang="en-US" sz="4000" b="1" i="1">
                            <a:latin typeface="Cambria Math"/>
                          </a:rPr>
                          <m:t>𝟏</m:t>
                        </m:r>
                        <m:r>
                          <a:rPr lang="en-US" sz="4000" b="1" i="1">
                            <a:latin typeface="Cambria Math"/>
                          </a:rPr>
                          <m:t>+ </m:t>
                        </m:r>
                        <m:r>
                          <a:rPr lang="en-US" sz="4000" b="1" i="1">
                            <a:latin typeface="Cambria Math"/>
                          </a:rPr>
                          <m:t>𝒋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40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3400"/>
                <a:ext cx="8305800" cy="743712"/>
              </a:xfrm>
              <a:blipFill rotWithShape="1">
                <a:blip r:embed="rId2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00" y="1524000"/>
                <a:ext cx="8991600" cy="5422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 smtClean="0"/>
                  <a:t>If the open loop gain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i="1" dirty="0" smtClean="0">
                    <a:latin typeface="Cambria Math"/>
                  </a:rPr>
                  <a:t> , </a:t>
                </a:r>
                <a:r>
                  <a:rPr lang="en-US" sz="1700" i="1" dirty="0" smtClean="0">
                    <a:latin typeface="Cambria Math"/>
                  </a:rPr>
                  <a:t>where </a:t>
                </a:r>
                <a:r>
                  <a:rPr lang="en-US" sz="1700" i="1" dirty="0" smtClean="0"/>
                  <a:t>T </a:t>
                </a:r>
                <a:r>
                  <a:rPr lang="en-US" sz="1700" dirty="0"/>
                  <a:t>is </a:t>
                </a:r>
                <a:r>
                  <a:rPr lang="en-US" sz="1700" dirty="0" smtClean="0"/>
                  <a:t>a real </a:t>
                </a:r>
                <a:r>
                  <a:rPr lang="en-US" sz="1700" dirty="0"/>
                  <a:t>constant.</a:t>
                </a:r>
                <a:endParaRPr lang="en-US" sz="1700" i="1" dirty="0" smtClean="0">
                  <a:latin typeface="Cambria Math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i="1" dirty="0" smtClean="0">
                  <a:latin typeface="Cambria Math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i="1" dirty="0">
                  <a:latin typeface="Cambria Math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  <a:latin typeface="Cambria Math"/>
                  </a:rPr>
                  <a:t>Magnitude </a:t>
                </a:r>
                <a:r>
                  <a:rPr lang="en-US" b="1" dirty="0">
                    <a:solidFill>
                      <a:srgbClr val="C00000"/>
                    </a:solidFill>
                    <a:latin typeface="Cambria Math"/>
                  </a:rPr>
                  <a:t>(dB) </a:t>
                </a:r>
                <a:r>
                  <a:rPr lang="en-US" b="1" i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𝑮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𝝎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𝑯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𝒅𝑩</m:t>
                        </m:r>
                      </m:sub>
                    </m:sSub>
                    <m:r>
                      <a:rPr lang="en-US" b="1" i="1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/>
                      </a:rPr>
                      <m:t>𝟐𝟎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/>
                      </a:rPr>
                      <m:t>𝒍𝒐𝒈</m:t>
                    </m:r>
                    <m:d>
                      <m:dPr>
                        <m:begChr m:val="|"/>
                        <m:endChr m:val="|"/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𝒋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𝝎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𝑻</m:t>
                            </m:r>
                          </m:den>
                        </m:f>
                      </m:e>
                    </m:d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𝟐𝟎</m:t>
                    </m:r>
                    <m:func>
                      <m:func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𝒍𝒐𝒈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𝟐𝟎</m:t>
                    </m:r>
                    <m:func>
                      <m:func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𝒍𝒐𝒈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𝒋</m:t>
                            </m:r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𝝎</m:t>
                            </m:r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𝑻</m:t>
                            </m:r>
                          </m:e>
                        </m:d>
                      </m:e>
                    </m:func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=−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𝟐𝟎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𝒍𝒐𝒈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⁡</m:t>
                    </m:r>
                    <m:rad>
                      <m:radPr>
                        <m:degHide m:val="on"/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𝝎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b="1" i="1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 smtClean="0"/>
              </a:p>
              <a:p>
                <a:pPr algn="just"/>
                <a:endParaRPr lang="en-US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≪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 smtClean="0"/>
                  <a:t> ,  then magnitude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𝑑𝐵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20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dB, </a:t>
                </a:r>
              </a:p>
              <a:p>
                <a:pPr algn="just"/>
                <a:r>
                  <a:rPr lang="en-US" b="1" i="1" dirty="0" smtClean="0">
                    <a:solidFill>
                      <a:schemeClr val="tx2"/>
                    </a:solidFill>
                  </a:rPr>
                  <a:t>The </a:t>
                </a:r>
                <a:r>
                  <a:rPr lang="en-US" b="1" i="1" dirty="0">
                    <a:solidFill>
                      <a:schemeClr val="tx2"/>
                    </a:solidFill>
                  </a:rPr>
                  <a:t>magnitude plot is a horizontal straight line at </a:t>
                </a:r>
                <a:r>
                  <a:rPr lang="en-US" sz="1600" b="1" i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b="1" i="1" dirty="0">
                    <a:solidFill>
                      <a:schemeClr val="tx2"/>
                    </a:solidFill>
                  </a:rPr>
                  <a:t> dB 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at </a:t>
                </a:r>
                <a:r>
                  <a:rPr lang="en-US" b="1" i="1" dirty="0">
                    <a:solidFill>
                      <a:schemeClr val="tx2"/>
                    </a:solidFill>
                  </a:rPr>
                  <a:t>low 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frequency </a:t>
                </a:r>
                <a:r>
                  <a:rPr lang="el-GR" b="1" i="1" dirty="0">
                    <a:solidFill>
                      <a:schemeClr val="tx2"/>
                    </a:solidFill>
                  </a:rPr>
                  <a:t>(ω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T &lt;&lt; </a:t>
                </a:r>
                <a:r>
                  <a:rPr lang="en-US" sz="1600" b="1" i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).</a:t>
                </a:r>
                <a:endParaRPr lang="en-US" b="1" i="1" dirty="0">
                  <a:solidFill>
                    <a:schemeClr val="tx2"/>
                  </a:solidFill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≫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/>
                  <a:t> ,  then </a:t>
                </a:r>
                <a:r>
                  <a:rPr lang="en-US" dirty="0" smtClean="0"/>
                  <a:t>magnitude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𝑑𝐵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−</m:t>
                    </m:r>
                    <m:r>
                      <a:rPr lang="en-US" i="1" dirty="0">
                        <a:latin typeface="Cambria Math"/>
                      </a:rPr>
                      <m:t>20</m:t>
                    </m:r>
                    <m:func>
                      <m:funcPr>
                        <m:ctrlPr>
                          <a:rPr lang="en-US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>
                  <a:ea typeface="Cambria Math"/>
                </a:endParaRPr>
              </a:p>
              <a:p>
                <a:pPr algn="just"/>
                <a:r>
                  <a:rPr lang="en-US" b="1" i="1" dirty="0" smtClean="0">
                    <a:solidFill>
                      <a:schemeClr val="tx2"/>
                    </a:solidFill>
                  </a:rPr>
                  <a:t>The </a:t>
                </a:r>
                <a:r>
                  <a:rPr lang="en-US" b="1" i="1" dirty="0">
                    <a:solidFill>
                      <a:schemeClr val="tx2"/>
                    </a:solidFill>
                  </a:rPr>
                  <a:t>magnitude plot is  a straight line with a slope of 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-20 dB/decade </a:t>
                </a:r>
                <a:r>
                  <a:rPr lang="en-US" b="1" i="1" dirty="0">
                    <a:solidFill>
                      <a:schemeClr val="tx2"/>
                    </a:solidFill>
                  </a:rPr>
                  <a:t>at high frequency (</a:t>
                </a:r>
                <a:r>
                  <a:rPr lang="en-US" b="1" i="1" dirty="0" err="1">
                    <a:solidFill>
                      <a:schemeClr val="tx2"/>
                    </a:solidFill>
                  </a:rPr>
                  <a:t>ωT</a:t>
                </a:r>
                <a:r>
                  <a:rPr lang="en-US" b="1" i="1" dirty="0">
                    <a:solidFill>
                      <a:schemeClr val="tx2"/>
                    </a:solidFill>
                  </a:rPr>
                  <a:t> &gt;&gt;</a:t>
                </a:r>
                <a:r>
                  <a:rPr lang="en-US" sz="1600" b="1" i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1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).</a:t>
                </a:r>
                <a:endParaRPr lang="en-US" b="1" i="1" dirty="0">
                  <a:solidFill>
                    <a:schemeClr val="tx2"/>
                  </a:solidFill>
                </a:endParaRPr>
              </a:p>
              <a:p>
                <a:pPr algn="just"/>
                <a:endParaRPr lang="en-US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24000"/>
                <a:ext cx="8991600" cy="5422767"/>
              </a:xfrm>
              <a:prstGeom prst="rect">
                <a:avLst/>
              </a:prstGeom>
              <a:blipFill rotWithShape="1">
                <a:blip r:embed="rId3"/>
                <a:stretch>
                  <a:fillRect l="-610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400824" y="3669268"/>
            <a:ext cx="5914376" cy="369332"/>
            <a:chOff x="457200" y="3745468"/>
            <a:chExt cx="5914376" cy="369332"/>
          </a:xfrm>
        </p:grpSpPr>
        <p:sp>
          <p:nvSpPr>
            <p:cNvPr id="5" name="Rectangle 4"/>
            <p:cNvSpPr/>
            <p:nvPr/>
          </p:nvSpPr>
          <p:spPr>
            <a:xfrm>
              <a:off x="457200" y="3745468"/>
              <a:ext cx="59143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 smtClean="0">
                  <a:solidFill>
                    <a:schemeClr val="accent6"/>
                  </a:solidFill>
                </a:rPr>
                <a:t>Low-Frequency Asymptote</a:t>
              </a:r>
              <a:r>
                <a:rPr lang="en-US" u="sng" dirty="0" smtClean="0">
                  <a:solidFill>
                    <a:schemeClr val="accent6"/>
                  </a:solidFill>
                </a:rPr>
                <a:t> </a:t>
              </a:r>
              <a:r>
                <a:rPr lang="en-US" dirty="0" smtClean="0">
                  <a:solidFill>
                    <a:schemeClr val="accent6"/>
                  </a:solidFill>
                </a:rPr>
                <a:t> </a:t>
              </a:r>
              <a:r>
                <a:rPr lang="en-US" dirty="0" smtClean="0"/>
                <a:t>(letting frequency  s          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630812" y="3930134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371600" y="5117068"/>
            <a:ext cx="6231578" cy="369332"/>
            <a:chOff x="457200" y="1676400"/>
            <a:chExt cx="6231578" cy="298351"/>
          </a:xfrm>
        </p:grpSpPr>
        <p:sp>
          <p:nvSpPr>
            <p:cNvPr id="8" name="Rectangle 7"/>
            <p:cNvSpPr/>
            <p:nvPr/>
          </p:nvSpPr>
          <p:spPr>
            <a:xfrm>
              <a:off x="457200" y="1676400"/>
              <a:ext cx="6231578" cy="2983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 smtClean="0">
                  <a:solidFill>
                    <a:schemeClr val="accent6"/>
                  </a:solidFill>
                </a:rPr>
                <a:t>High-Frequency Asymptote  </a:t>
              </a:r>
              <a:r>
                <a:rPr lang="en-US" dirty="0" smtClean="0"/>
                <a:t>(letting frequency  s           </a:t>
              </a:r>
              <a:r>
                <a:rPr lang="en-US" dirty="0" smtClean="0">
                  <a:latin typeface="+mj-lt"/>
                  <a:cs typeface="Arial" pitchFamily="34" charset="0"/>
                </a:rPr>
                <a:t>∞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715000" y="1818921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9001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75488"/>
                <a:ext cx="8305800" cy="74371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000" dirty="0" smtClean="0"/>
                  <a:t>Class-III: </a:t>
                </a:r>
                <a:r>
                  <a:rPr lang="en-US" sz="4000" dirty="0"/>
                  <a:t>First O</a:t>
                </a:r>
                <a:r>
                  <a:rPr lang="en-US" sz="4000" dirty="0" smtClean="0"/>
                  <a:t>rder Factors</a:t>
                </a:r>
                <a:r>
                  <a:rPr lang="en-US" sz="4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(</m:t>
                        </m:r>
                        <m:r>
                          <a:rPr lang="en-US" sz="4000" b="1" i="1">
                            <a:latin typeface="Cambria Math"/>
                          </a:rPr>
                          <m:t>𝟏</m:t>
                        </m:r>
                        <m:r>
                          <a:rPr lang="en-US" sz="4000" b="1" i="1">
                            <a:latin typeface="Cambria Math"/>
                          </a:rPr>
                          <m:t>+ </m:t>
                        </m:r>
                        <m:r>
                          <a:rPr lang="en-US" sz="4000" b="1" i="1">
                            <a:latin typeface="Cambria Math"/>
                          </a:rPr>
                          <m:t>𝒋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40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75488"/>
                <a:ext cx="8305800" cy="743712"/>
              </a:xfrm>
              <a:blipFill rotWithShape="1">
                <a:blip r:embed="rId2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2400" y="1219200"/>
                <a:ext cx="8915400" cy="5539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 smtClean="0"/>
                  <a:t>The low frequency asymptote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≪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 smtClean="0"/>
                  <a:t>) and high frequency asymptote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≫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 smtClean="0"/>
                  <a:t>) are intercept at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dirty="0" smtClean="0"/>
                  <a:t> dB line when </a:t>
                </a:r>
                <a:r>
                  <a:rPr lang="el-GR" b="1" i="1" dirty="0">
                    <a:solidFill>
                      <a:schemeClr val="accent1"/>
                    </a:solidFill>
                  </a:rPr>
                  <a:t>ω</a:t>
                </a:r>
                <a:r>
                  <a:rPr lang="en-US" b="1" i="1" dirty="0" smtClean="0">
                    <a:solidFill>
                      <a:schemeClr val="accent1"/>
                    </a:solidFill>
                  </a:rPr>
                  <a:t>T=</a:t>
                </a:r>
                <a:r>
                  <a:rPr lang="en-US" sz="1600" b="1" i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b="1" i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or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dirty="0"/>
                  <a:t> , that is the frequency of interception and is called as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corner </a:t>
                </a:r>
                <a:r>
                  <a:rPr lang="en-US" b="1" i="1" dirty="0" smtClean="0">
                    <a:solidFill>
                      <a:schemeClr val="accent1"/>
                    </a:solidFill>
                  </a:rPr>
                  <a:t>frequency or break point or break frequency</a:t>
                </a:r>
                <a:r>
                  <a:rPr lang="en-US" dirty="0" smtClean="0"/>
                  <a:t>.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 smtClean="0"/>
                  <a:t>At corner frequency, </a:t>
                </a:r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maximum error between the plot obtained </a:t>
                </a:r>
                <a:r>
                  <a:rPr lang="en-US" dirty="0" smtClean="0"/>
                  <a:t>through asymptotic </a:t>
                </a:r>
                <a:r>
                  <a:rPr lang="en-US" dirty="0"/>
                  <a:t>approximation and the actual plot is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dirty="0"/>
                  <a:t> </a:t>
                </a:r>
                <a:r>
                  <a:rPr lang="en-US" dirty="0" smtClean="0"/>
                  <a:t>dB.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Phase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 ∠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∠</m:t>
                    </m:r>
                    <m:f>
                      <m:f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den>
                    </m:f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=−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𝐭𝐚𝐧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</m:func>
                  </m:oMath>
                </a14:m>
                <a:endParaRPr lang="en-US" b="1" dirty="0" smtClean="0">
                  <a:solidFill>
                    <a:schemeClr val="tx2"/>
                  </a:solidFill>
                </a:endParaRPr>
              </a:p>
              <a:p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≪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0.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/>
                  <a:t> ,  then </a:t>
                </a:r>
                <a:r>
                  <a:rPr lang="en-US" dirty="0" smtClean="0"/>
                  <a:t>phase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/>
                  </a:rPr>
                  <a:t> </a:t>
                </a:r>
                <a:endParaRPr lang="en-US" dirty="0">
                  <a:ea typeface="Cambria Math"/>
                </a:endParaRPr>
              </a:p>
              <a:p>
                <a:r>
                  <a:rPr lang="en-US" b="0" dirty="0" smtClean="0">
                    <a:ea typeface="Cambria Math"/>
                  </a:rPr>
                  <a:t>      </a:t>
                </a:r>
                <a:r>
                  <a:rPr lang="en-US" b="1" i="1" dirty="0" smtClean="0">
                    <a:solidFill>
                      <a:schemeClr val="tx2"/>
                    </a:solidFill>
                    <a:ea typeface="Cambria Math"/>
                  </a:rPr>
                  <a:t>(So it’s a horizontal straight line at </a:t>
                </a:r>
                <a:r>
                  <a:rPr lang="en-US" sz="1600" b="1" i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0</a:t>
                </a:r>
                <a:r>
                  <a:rPr lang="en-US" b="1" i="1" baseline="30000" dirty="0" smtClean="0">
                    <a:solidFill>
                      <a:schemeClr val="tx2"/>
                    </a:solidFill>
                    <a:ea typeface="Cambria Math"/>
                  </a:rPr>
                  <a:t>o </a:t>
                </a:r>
                <a:r>
                  <a:rPr lang="en-US" b="1" i="1" dirty="0">
                    <a:solidFill>
                      <a:schemeClr val="tx2"/>
                    </a:solidFill>
                    <a:ea typeface="Cambria Math"/>
                  </a:rPr>
                  <a:t>until </a:t>
                </a:r>
                <a:r>
                  <a:rPr lang="el-GR" sz="1600" b="1" i="1" dirty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ω=0.1/</a:t>
                </a:r>
                <a:r>
                  <a:rPr lang="en-US" sz="1600" b="1" i="1" dirty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T</a:t>
                </a:r>
                <a:r>
                  <a:rPr lang="en-US" b="1" i="1" dirty="0" smtClean="0">
                    <a:solidFill>
                      <a:schemeClr val="tx2"/>
                    </a:solidFill>
                    <a:ea typeface="Cambria Math"/>
                  </a:rPr>
                  <a:t>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/>
                  <a:t> ,  then phase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 −45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>
                    <a:ea typeface="Cambria Math"/>
                  </a:rPr>
                  <a:t>      </a:t>
                </a:r>
                <a:r>
                  <a:rPr lang="en-US" b="1" i="1" dirty="0" smtClean="0">
                    <a:solidFill>
                      <a:schemeClr val="tx2"/>
                    </a:solidFill>
                    <a:ea typeface="Cambria Math"/>
                  </a:rPr>
                  <a:t>(it’s </a:t>
                </a:r>
                <a:r>
                  <a:rPr lang="en-US" b="1" i="1" dirty="0">
                    <a:solidFill>
                      <a:schemeClr val="tx2"/>
                    </a:solidFill>
                    <a:ea typeface="Cambria Math"/>
                  </a:rPr>
                  <a:t>a horizontal straight line </a:t>
                </a:r>
                <a:r>
                  <a:rPr lang="en-US" b="1" i="1" dirty="0" smtClean="0">
                    <a:solidFill>
                      <a:schemeClr val="tx2"/>
                    </a:solidFill>
                    <a:ea typeface="Cambria Math"/>
                  </a:rPr>
                  <a:t>with a slope of -</a:t>
                </a:r>
                <a:r>
                  <a:rPr lang="en-US" sz="1600" b="1" i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45</a:t>
                </a:r>
                <a:r>
                  <a:rPr lang="en-US" b="1" i="1" baseline="30000" dirty="0" smtClean="0">
                    <a:solidFill>
                      <a:schemeClr val="tx2"/>
                    </a:solidFill>
                    <a:ea typeface="Cambria Math"/>
                  </a:rPr>
                  <a:t>o</a:t>
                </a:r>
                <a:r>
                  <a:rPr lang="en-US" b="1" i="1" dirty="0" smtClean="0">
                    <a:solidFill>
                      <a:schemeClr val="tx2"/>
                    </a:solidFill>
                    <a:ea typeface="Cambria Math"/>
                  </a:rPr>
                  <a:t>/decade </a:t>
                </a:r>
                <a:r>
                  <a:rPr lang="en-US" b="1" i="1" baseline="30000" dirty="0" smtClean="0">
                    <a:solidFill>
                      <a:schemeClr val="tx2"/>
                    </a:solidFill>
                    <a:ea typeface="Cambria Math"/>
                  </a:rPr>
                  <a:t> </a:t>
                </a:r>
                <a:r>
                  <a:rPr lang="en-US" b="1" i="1" dirty="0">
                    <a:solidFill>
                      <a:schemeClr val="tx2"/>
                    </a:solidFill>
                    <a:ea typeface="Cambria Math"/>
                  </a:rPr>
                  <a:t>until </a:t>
                </a:r>
                <a:r>
                  <a:rPr lang="el-GR" sz="1600" b="1" i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ω=1</a:t>
                </a:r>
                <a:r>
                  <a:rPr lang="en-US" sz="1600" b="1" i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0</a:t>
                </a:r>
                <a:r>
                  <a:rPr lang="el-GR" sz="1600" b="1" i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/</a:t>
                </a:r>
                <a:r>
                  <a:rPr lang="en-US" sz="1600" b="1" i="1" dirty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T</a:t>
                </a:r>
                <a:r>
                  <a:rPr lang="en-US" b="1" i="1" dirty="0" smtClean="0">
                    <a:solidFill>
                      <a:schemeClr val="tx2"/>
                    </a:solidFill>
                    <a:ea typeface="Cambria Math"/>
                  </a:rPr>
                  <a:t>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≫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/>
                  <a:t> ,  then phase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 −90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>
                    <a:ea typeface="Cambria Math"/>
                  </a:rPr>
                  <a:t>      </a:t>
                </a:r>
                <a:r>
                  <a:rPr lang="en-US" b="1" i="1" dirty="0" smtClean="0">
                    <a:solidFill>
                      <a:schemeClr val="tx2"/>
                    </a:solidFill>
                    <a:ea typeface="Cambria Math"/>
                  </a:rPr>
                  <a:t>(</a:t>
                </a:r>
                <a:r>
                  <a:rPr lang="en-US" b="1" i="1" dirty="0">
                    <a:solidFill>
                      <a:schemeClr val="tx2"/>
                    </a:solidFill>
                    <a:ea typeface="Cambria Math"/>
                  </a:rPr>
                  <a:t>So it’s a horizontal straight line at </a:t>
                </a:r>
                <a:r>
                  <a:rPr lang="en-US" b="1" i="1" dirty="0" smtClean="0">
                    <a:solidFill>
                      <a:schemeClr val="tx2"/>
                    </a:solidFill>
                    <a:ea typeface="Cambria Math"/>
                  </a:rPr>
                  <a:t>-</a:t>
                </a:r>
                <a:r>
                  <a:rPr lang="en-US" sz="1600" b="1" i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90</a:t>
                </a:r>
                <a:r>
                  <a:rPr lang="en-US" b="1" i="1" baseline="30000" dirty="0" smtClean="0">
                    <a:solidFill>
                      <a:schemeClr val="tx2"/>
                    </a:solidFill>
                    <a:ea typeface="Cambria Math"/>
                  </a:rPr>
                  <a:t>o</a:t>
                </a:r>
                <a:r>
                  <a:rPr lang="en-US" b="1" i="1" dirty="0" smtClean="0">
                    <a:solidFill>
                      <a:schemeClr val="tx2"/>
                    </a:solidFill>
                    <a:ea typeface="Cambria Math"/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19200"/>
                <a:ext cx="8915400" cy="5539337"/>
              </a:xfrm>
              <a:prstGeom prst="rect">
                <a:avLst/>
              </a:prstGeom>
              <a:blipFill rotWithShape="1">
                <a:blip r:embed="rId3"/>
                <a:stretch>
                  <a:fillRect l="-410" r="-478" b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321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685800"/>
                <a:ext cx="8305800" cy="5334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2800" dirty="0" smtClean="0"/>
                  <a:t>Example1 of Class-III: </a:t>
                </a:r>
                <a:r>
                  <a:rPr lang="en-US" sz="2800" dirty="0"/>
                  <a:t>First O</a:t>
                </a:r>
                <a:r>
                  <a:rPr lang="en-US" sz="2800" dirty="0" smtClean="0"/>
                  <a:t>rder Factors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(</m:t>
                        </m:r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</a:rPr>
                          <m:t>+ </m:t>
                        </m:r>
                        <m:r>
                          <a:rPr lang="en-US" sz="2800" b="1" i="1">
                            <a:latin typeface="Cambria Math"/>
                          </a:rPr>
                          <m:t>𝒋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28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685800"/>
                <a:ext cx="8305800" cy="533400"/>
              </a:xfrm>
              <a:blipFill rotWithShape="1">
                <a:blip r:embed="rId2"/>
                <a:stretch>
                  <a:fillRect b="-42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9725"/>
            <a:ext cx="73533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13716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Bode Diagram for Factor (1+j</a:t>
            </a:r>
            <a:r>
              <a:rPr lang="el-GR" sz="1400" dirty="0" smtClean="0"/>
              <a:t>ω</a:t>
            </a:r>
            <a:r>
              <a:rPr lang="en-US" sz="1400" dirty="0" smtClean="0"/>
              <a:t>)</a:t>
            </a:r>
            <a:r>
              <a:rPr lang="en-US" sz="1400" baseline="30000" dirty="0" smtClean="0"/>
              <a:t>-1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3463920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9285"/>
                <a:ext cx="8305800" cy="89611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000" dirty="0" smtClean="0"/>
                  <a:t>Example2 of Class-III: The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(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4000" b="1" i="1" smtClean="0">
                            <a:latin typeface="Cambria Math"/>
                          </a:rPr>
                          <m:t>+</m:t>
                        </m:r>
                        <m:r>
                          <a:rPr lang="en-US" sz="4000" b="1" i="1">
                            <a:latin typeface="Cambria Math"/>
                          </a:rPr>
                          <m:t>𝒋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40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9285"/>
                <a:ext cx="8305800" cy="896112"/>
              </a:xfrm>
              <a:blipFill rotWithShape="1">
                <a:blip r:embed="rId3"/>
                <a:stretch>
                  <a:fillRect l="-3228" b="-27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200400" cy="95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715869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Problem: find </a:t>
            </a:r>
            <a:r>
              <a:rPr lang="en-US" dirty="0">
                <a:solidFill>
                  <a:srgbClr val="FF0000"/>
                </a:solidFill>
              </a:rPr>
              <a:t>the Bode plots for the transfer </a:t>
            </a:r>
            <a:r>
              <a:rPr lang="en-US" dirty="0" smtClean="0">
                <a:solidFill>
                  <a:srgbClr val="FF0000"/>
                </a:solidFill>
              </a:rPr>
              <a:t>function G(s) = 1/(s + a),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here s = j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r>
              <a:rPr lang="en-US" dirty="0" smtClean="0">
                <a:solidFill>
                  <a:srgbClr val="FF0000"/>
                </a:solidFill>
              </a:rPr>
              <a:t>, and a is the constant which representing  the break point or corner frequency.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76400" y="3886200"/>
            <a:ext cx="5905656" cy="369332"/>
            <a:chOff x="457200" y="3745468"/>
            <a:chExt cx="5905656" cy="369332"/>
          </a:xfrm>
        </p:grpSpPr>
        <p:sp>
          <p:nvSpPr>
            <p:cNvPr id="5" name="Rectangle 4"/>
            <p:cNvSpPr/>
            <p:nvPr/>
          </p:nvSpPr>
          <p:spPr>
            <a:xfrm>
              <a:off x="457200" y="3745468"/>
              <a:ext cx="59056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 smtClean="0">
                  <a:solidFill>
                    <a:schemeClr val="accent6"/>
                  </a:solidFill>
                </a:rPr>
                <a:t>Low-Frequency Asymptote</a:t>
              </a:r>
              <a:r>
                <a:rPr lang="en-US" b="1" dirty="0" smtClean="0">
                  <a:solidFill>
                    <a:schemeClr val="accent6"/>
                  </a:solidFill>
                </a:rPr>
                <a:t> </a:t>
              </a:r>
              <a:r>
                <a:rPr lang="en-US" dirty="0" smtClean="0"/>
                <a:t>(letting frequency  s          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562600" y="3930134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3400" y="4492755"/>
                <a:ext cx="8305800" cy="1069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≪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,  then </a:t>
                </a:r>
                <a:r>
                  <a:rPr lang="en-US" dirty="0" smtClean="0"/>
                  <a:t>the </a:t>
                </a:r>
                <a:r>
                  <a:rPr lang="en-US" b="1" dirty="0" smtClean="0"/>
                  <a:t>magnitude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𝑑𝐵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20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𝑙𝑜𝑔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Bode plot is constant until the </a:t>
                </a:r>
                <a:r>
                  <a:rPr lang="en-US" dirty="0" smtClean="0"/>
                  <a:t>break frequency</a:t>
                </a:r>
                <a:r>
                  <a:rPr lang="en-US" dirty="0"/>
                  <a:t>, </a:t>
                </a:r>
                <a:r>
                  <a:rPr lang="en-US" b="1" i="1" dirty="0"/>
                  <a:t>a</a:t>
                </a:r>
                <a:r>
                  <a:rPr lang="en-US" dirty="0"/>
                  <a:t> </a:t>
                </a:r>
                <a:r>
                  <a:rPr lang="en-US" b="1" i="1" dirty="0"/>
                  <a:t>rad/s</a:t>
                </a:r>
                <a:r>
                  <a:rPr lang="en-US" dirty="0"/>
                  <a:t>, is reached.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92755"/>
                <a:ext cx="8305800" cy="1069845"/>
              </a:xfrm>
              <a:prstGeom prst="rect">
                <a:avLst/>
              </a:prstGeom>
              <a:blipFill rotWithShape="1">
                <a:blip r:embed="rId5"/>
                <a:stretch>
                  <a:fillRect l="-661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03498" y="5943600"/>
                <a:ext cx="4606902" cy="484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≪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then the </a:t>
                </a:r>
                <a:r>
                  <a:rPr lang="en-US" b="1" dirty="0"/>
                  <a:t>phase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 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498" y="5943600"/>
                <a:ext cx="4606902" cy="484941"/>
              </a:xfrm>
              <a:prstGeom prst="rect">
                <a:avLst/>
              </a:prstGeom>
              <a:blipFill rotWithShape="1">
                <a:blip r:embed="rId6"/>
                <a:stretch>
                  <a:fillRect l="-105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042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75488"/>
                <a:ext cx="8305800" cy="89611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000" dirty="0" smtClean="0"/>
                  <a:t>Example2 of Class-III: The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(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4000" b="1" i="1" smtClean="0">
                            <a:latin typeface="Cambria Math"/>
                          </a:rPr>
                          <m:t>+</m:t>
                        </m:r>
                        <m:r>
                          <a:rPr lang="en-US" sz="4000" b="1" i="1">
                            <a:latin typeface="Cambria Math"/>
                          </a:rPr>
                          <m:t>𝒋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40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75488"/>
                <a:ext cx="8305800" cy="896112"/>
              </a:xfrm>
              <a:blipFill rotWithShape="1">
                <a:blip r:embed="rId2"/>
                <a:stretch>
                  <a:fillRect l="-3228" b="-27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76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Continue: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23924" y="1676401"/>
            <a:ext cx="6177076" cy="369332"/>
            <a:chOff x="457200" y="1676400"/>
            <a:chExt cx="6177076" cy="298351"/>
          </a:xfrm>
        </p:grpSpPr>
        <p:sp>
          <p:nvSpPr>
            <p:cNvPr id="6" name="Rectangle 5"/>
            <p:cNvSpPr/>
            <p:nvPr/>
          </p:nvSpPr>
          <p:spPr>
            <a:xfrm>
              <a:off x="457200" y="1676400"/>
              <a:ext cx="6177076" cy="2983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 smtClean="0">
                  <a:solidFill>
                    <a:schemeClr val="accent6"/>
                  </a:solidFill>
                </a:rPr>
                <a:t>High-Frequency Asymptote</a:t>
              </a:r>
              <a:r>
                <a:rPr lang="en-US" b="1" dirty="0" smtClean="0">
                  <a:solidFill>
                    <a:schemeClr val="accent6"/>
                  </a:solidFill>
                </a:rPr>
                <a:t> </a:t>
              </a:r>
              <a:r>
                <a:rPr lang="en-US" dirty="0" smtClean="0"/>
                <a:t>(letting frequency  </a:t>
              </a:r>
              <a:r>
                <a:rPr lang="en-US" b="1" dirty="0" smtClean="0"/>
                <a:t>s</a:t>
              </a:r>
              <a:r>
                <a:rPr lang="en-US" dirty="0" smtClean="0"/>
                <a:t>           </a:t>
              </a:r>
              <a:r>
                <a:rPr lang="en-US" dirty="0" smtClean="0">
                  <a:latin typeface="+mj-lt"/>
                  <a:cs typeface="Arial" pitchFamily="34" charset="0"/>
                </a:rPr>
                <a:t>∞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638800" y="1825576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3400" y="2362274"/>
                <a:ext cx="8305800" cy="609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≫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,  then </a:t>
                </a:r>
                <a:r>
                  <a:rPr lang="en-US" dirty="0" smtClean="0"/>
                  <a:t>the magnitude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𝑑𝐵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20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𝑙𝑜𝑔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cs typeface="Arial" pitchFamily="34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cs typeface="Arial" pitchFamily="34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74"/>
                <a:ext cx="8305800" cy="6095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866900" y="3172692"/>
            <a:ext cx="6362700" cy="561108"/>
            <a:chOff x="685800" y="3143250"/>
            <a:chExt cx="6362700" cy="56110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500" y="3143250"/>
              <a:ext cx="4572000" cy="56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85800" y="323913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Magnitude (dB):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47800" y="3962400"/>
            <a:ext cx="6858000" cy="1085850"/>
            <a:chOff x="838200" y="3962400"/>
            <a:chExt cx="6858000" cy="10858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5" y="3962400"/>
              <a:ext cx="5210175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38200" y="427886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Phase(degree):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403498" y="5410200"/>
                <a:ext cx="4774256" cy="484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then the </a:t>
                </a:r>
                <a:r>
                  <a:rPr lang="en-US" dirty="0"/>
                  <a:t>phase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498" y="5410200"/>
                <a:ext cx="4774256" cy="484941"/>
              </a:xfrm>
              <a:prstGeom prst="rect">
                <a:avLst/>
              </a:prstGeom>
              <a:blipFill rotWithShape="1">
                <a:blip r:embed="rId6"/>
                <a:stretch>
                  <a:fillRect l="-1022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443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609600"/>
                <a:ext cx="8305800" cy="5334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2800" dirty="0" smtClean="0"/>
                  <a:t>Example2 of Class-III: </a:t>
                </a:r>
                <a:r>
                  <a:rPr lang="en-US" sz="2800" dirty="0"/>
                  <a:t>First O</a:t>
                </a:r>
                <a:r>
                  <a:rPr lang="en-US" sz="2800" dirty="0" smtClean="0"/>
                  <a:t>rder Factors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(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𝒋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28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609600"/>
                <a:ext cx="8305800" cy="533400"/>
              </a:xfrm>
              <a:blipFill rotWithShape="1">
                <a:blip r:embed="rId2"/>
                <a:stretch>
                  <a:fillRect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057400"/>
            <a:ext cx="51435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219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normalized Bode of the function </a:t>
            </a:r>
            <a:r>
              <a:rPr lang="en-US" b="1" i="1" dirty="0" smtClean="0">
                <a:solidFill>
                  <a:srgbClr val="FF0000"/>
                </a:solidFill>
              </a:rPr>
              <a:t>G(s) =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1/(</a:t>
            </a:r>
            <a:r>
              <a:rPr lang="en-US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s+a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/>
              <a:t>, is shown </a:t>
            </a:r>
            <a:r>
              <a:rPr lang="en-US" dirty="0"/>
              <a:t>in </a:t>
            </a:r>
            <a:r>
              <a:rPr lang="en-US" dirty="0" smtClean="0"/>
              <a:t>the Figure.</a:t>
            </a:r>
          </a:p>
          <a:p>
            <a:r>
              <a:rPr lang="en-US" dirty="0"/>
              <a:t>w</a:t>
            </a:r>
            <a:r>
              <a:rPr lang="en-US" dirty="0" smtClean="0"/>
              <a:t>here s = j</a:t>
            </a:r>
            <a:r>
              <a:rPr lang="el-GR" dirty="0" smtClean="0"/>
              <a:t>ω</a:t>
            </a:r>
            <a:r>
              <a:rPr lang="en-US" dirty="0"/>
              <a:t> </a:t>
            </a:r>
            <a:r>
              <a:rPr lang="en-US" dirty="0" smtClean="0"/>
              <a:t>and a is break point or corner frequency.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" y="5124271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The phase </a:t>
            </a:r>
            <a:r>
              <a:rPr lang="en-US" dirty="0" smtClean="0"/>
              <a:t>plot begins </a:t>
            </a:r>
            <a:r>
              <a:rPr lang="en-US" dirty="0"/>
              <a:t>at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and reaches </a:t>
            </a:r>
            <a:r>
              <a:rPr lang="en-US" dirty="0" smtClean="0"/>
              <a:t>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/>
              <a:t> </a:t>
            </a:r>
            <a:r>
              <a:rPr lang="en-US" dirty="0"/>
              <a:t>at high frequencies, going </a:t>
            </a:r>
            <a:r>
              <a:rPr lang="en-US" dirty="0" smtClean="0"/>
              <a:t>through 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45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/>
              <a:t> </a:t>
            </a:r>
            <a:r>
              <a:rPr lang="en-US" dirty="0"/>
              <a:t>at the break </a:t>
            </a:r>
            <a:r>
              <a:rPr lang="en-US" dirty="0" smtClean="0"/>
              <a:t>frequency.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20574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high-frequency approximation equals the </a:t>
            </a:r>
            <a:r>
              <a:rPr lang="en-US" dirty="0" smtClean="0"/>
              <a:t>low frequency</a:t>
            </a:r>
            <a:r>
              <a:rPr lang="en-US" dirty="0"/>
              <a:t> </a:t>
            </a:r>
            <a:r>
              <a:rPr lang="en-US" dirty="0" smtClean="0"/>
              <a:t>approximation </a:t>
            </a:r>
            <a:r>
              <a:rPr lang="en-US" dirty="0"/>
              <a:t>when </a:t>
            </a:r>
            <a:r>
              <a:rPr lang="el-GR" dirty="0" smtClean="0"/>
              <a:t>ω</a:t>
            </a:r>
            <a:r>
              <a:rPr lang="en-US" dirty="0" smtClean="0"/>
              <a:t> = </a:t>
            </a:r>
            <a:r>
              <a:rPr lang="en-US" dirty="0"/>
              <a:t>a, and decreases for 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dirty="0"/>
              <a:t>&gt; a.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357247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Bode </a:t>
            </a:r>
            <a:r>
              <a:rPr lang="en-US" dirty="0" smtClean="0"/>
              <a:t>log magnitude</a:t>
            </a:r>
            <a:r>
              <a:rPr lang="en-US" dirty="0"/>
              <a:t> </a:t>
            </a:r>
            <a:r>
              <a:rPr lang="en-US" dirty="0" smtClean="0"/>
              <a:t>diagram </a:t>
            </a:r>
            <a:r>
              <a:rPr lang="en-US" dirty="0"/>
              <a:t>will decrease at a rate of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dirty="0" smtClean="0"/>
              <a:t> dB/decade </a:t>
            </a:r>
            <a:r>
              <a:rPr lang="en-US" dirty="0"/>
              <a:t>after the break frequency.</a:t>
            </a:r>
          </a:p>
        </p:txBody>
      </p:sp>
    </p:spTree>
    <p:extLst>
      <p:ext uri="{BB962C8B-B14F-4D97-AF65-F5344CB8AC3E}">
        <p14:creationId xmlns:p14="http://schemas.microsoft.com/office/powerpoint/2010/main" val="2570221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3400"/>
                <a:ext cx="8305800" cy="74371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000" dirty="0" smtClean="0"/>
                  <a:t>Class-III: </a:t>
                </a:r>
                <a:r>
                  <a:rPr lang="en-US" sz="4000" dirty="0"/>
                  <a:t>First </a:t>
                </a:r>
                <a:r>
                  <a:rPr lang="en-US" sz="4000" dirty="0" smtClean="0"/>
                  <a:t>Order </a:t>
                </a:r>
                <a:r>
                  <a:rPr lang="en-US" sz="4000" dirty="0"/>
                  <a:t>F</a:t>
                </a:r>
                <a:r>
                  <a:rPr lang="en-US" sz="4000" dirty="0" smtClean="0"/>
                  <a:t>actors</a:t>
                </a:r>
                <a:r>
                  <a:rPr lang="en-US" sz="4000" dirty="0"/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(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  <m:r>
                      <a:rPr lang="en-US" sz="4000" b="1" i="1">
                        <a:latin typeface="Cambria Math"/>
                      </a:rPr>
                      <m:t>+ </m:t>
                    </m:r>
                    <m:r>
                      <a:rPr lang="en-US" sz="4000" b="1" i="1">
                        <a:latin typeface="Cambria Math"/>
                      </a:rPr>
                      <m:t>𝒋</m:t>
                    </m:r>
                    <m:r>
                      <a:rPr lang="en-US" sz="40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4000" b="1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3400"/>
                <a:ext cx="8305800" cy="743712"/>
              </a:xfrm>
              <a:blipFill rotWithShape="1">
                <a:blip r:embed="rId2"/>
                <a:stretch>
                  <a:fillRect l="-1247" t="-3279" b="-40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200" y="1524000"/>
                <a:ext cx="8991600" cy="4822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 smtClean="0"/>
                  <a:t>If the open loop gain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=(1+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, </a:t>
                </a:r>
                <a:r>
                  <a:rPr lang="en-US" sz="1700" i="1" dirty="0" smtClean="0">
                    <a:latin typeface="Cambria Math"/>
                  </a:rPr>
                  <a:t>where </a:t>
                </a:r>
                <a:r>
                  <a:rPr lang="en-US" sz="1700" i="1" dirty="0" smtClean="0"/>
                  <a:t>T </a:t>
                </a:r>
                <a:r>
                  <a:rPr lang="en-US" sz="1700" dirty="0"/>
                  <a:t>is the real constant.</a:t>
                </a:r>
                <a:endParaRPr lang="en-US" sz="1700" i="1" dirty="0" smtClean="0">
                  <a:latin typeface="Cambria Math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i="1" dirty="0" smtClean="0">
                  <a:latin typeface="Cambria Math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i="1" dirty="0">
                  <a:latin typeface="Cambria Math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  <a:latin typeface="Cambria Math"/>
                  </a:rPr>
                  <a:t>Then its </a:t>
                </a:r>
                <a:r>
                  <a:rPr lang="en-US" b="1" dirty="0" smtClean="0">
                    <a:solidFill>
                      <a:srgbClr val="C00000"/>
                    </a:solidFill>
                    <a:latin typeface="Cambria Math"/>
                  </a:rPr>
                  <a:t>Magnitude </a:t>
                </a:r>
                <a:r>
                  <a:rPr lang="en-US" b="1" dirty="0">
                    <a:solidFill>
                      <a:srgbClr val="C00000"/>
                    </a:solidFill>
                    <a:latin typeface="Cambria Math"/>
                  </a:rPr>
                  <a:t>(dB) </a:t>
                </a:r>
                <a:r>
                  <a:rPr lang="en-US" b="1" i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𝑮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𝝎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𝑯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𝒅𝑩</m:t>
                        </m:r>
                      </m:sub>
                    </m:sSub>
                    <m:r>
                      <a:rPr lang="en-US" b="1" i="1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/>
                      </a:rPr>
                      <m:t>𝟐𝟎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/>
                      </a:rPr>
                      <m:t>𝒍𝒐𝒈</m:t>
                    </m:r>
                    <m:d>
                      <m:dPr>
                        <m:begChr m:val="|"/>
                        <m:endChr m:val="|"/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</m:d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𝟐𝟎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𝒍𝒐𝒈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⁡</m:t>
                    </m:r>
                    <m:rad>
                      <m:radPr>
                        <m:degHide m:val="on"/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𝝎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b="1" i="1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i="1" dirty="0"/>
              </a:p>
              <a:p>
                <a:pPr algn="just"/>
                <a:endParaRPr lang="en-US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≪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 smtClean="0"/>
                  <a:t> ,  then magnitude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𝑑𝐵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20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dB, </a:t>
                </a:r>
              </a:p>
              <a:p>
                <a:pPr algn="just"/>
                <a:r>
                  <a:rPr lang="en-US" b="1" i="1" dirty="0" smtClean="0">
                    <a:solidFill>
                      <a:schemeClr val="tx2"/>
                    </a:solidFill>
                  </a:rPr>
                  <a:t>The </a:t>
                </a:r>
                <a:r>
                  <a:rPr lang="en-US" b="1" i="1" dirty="0">
                    <a:solidFill>
                      <a:schemeClr val="tx2"/>
                    </a:solidFill>
                  </a:rPr>
                  <a:t>magnitude plot is a horizontal straight line at </a:t>
                </a:r>
                <a:r>
                  <a:rPr lang="en-US" sz="1600" b="1" i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b="1" i="1" dirty="0">
                    <a:solidFill>
                      <a:schemeClr val="tx2"/>
                    </a:solidFill>
                  </a:rPr>
                  <a:t> dB 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at </a:t>
                </a:r>
                <a:r>
                  <a:rPr lang="en-US" b="1" i="1" dirty="0">
                    <a:solidFill>
                      <a:schemeClr val="tx2"/>
                    </a:solidFill>
                  </a:rPr>
                  <a:t>low 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frequency </a:t>
                </a:r>
                <a:r>
                  <a:rPr lang="el-GR" b="1" i="1" dirty="0">
                    <a:solidFill>
                      <a:schemeClr val="tx2"/>
                    </a:solidFill>
                  </a:rPr>
                  <a:t>(ω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T &lt;&lt; </a:t>
                </a:r>
                <a:r>
                  <a:rPr lang="en-US" sz="1600" b="1" i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).</a:t>
                </a:r>
                <a:endParaRPr lang="en-US" b="1" i="1" dirty="0">
                  <a:solidFill>
                    <a:schemeClr val="tx2"/>
                  </a:solidFill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≫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/>
                  <a:t> ,  then </a:t>
                </a:r>
                <a:r>
                  <a:rPr lang="en-US" dirty="0" smtClean="0"/>
                  <a:t>magnitude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𝑑𝐵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20</m:t>
                    </m:r>
                    <m:func>
                      <m:funcPr>
                        <m:ctrlPr>
                          <a:rPr lang="en-US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>
                  <a:ea typeface="Cambria Math"/>
                </a:endParaRPr>
              </a:p>
              <a:p>
                <a:pPr algn="just"/>
                <a:r>
                  <a:rPr lang="en-US" b="1" i="1" dirty="0" smtClean="0">
                    <a:solidFill>
                      <a:schemeClr val="tx2"/>
                    </a:solidFill>
                  </a:rPr>
                  <a:t>The </a:t>
                </a:r>
                <a:r>
                  <a:rPr lang="en-US" b="1" i="1" dirty="0">
                    <a:solidFill>
                      <a:schemeClr val="tx2"/>
                    </a:solidFill>
                  </a:rPr>
                  <a:t>magnitude plot is  a straight line with a slope of 20 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dB/decade </a:t>
                </a:r>
                <a:r>
                  <a:rPr lang="en-US" b="1" i="1" dirty="0">
                    <a:solidFill>
                      <a:schemeClr val="tx2"/>
                    </a:solidFill>
                  </a:rPr>
                  <a:t>at high frequency (</a:t>
                </a:r>
                <a:r>
                  <a:rPr lang="en-US" b="1" i="1" dirty="0" err="1">
                    <a:solidFill>
                      <a:schemeClr val="tx2"/>
                    </a:solidFill>
                  </a:rPr>
                  <a:t>ωT</a:t>
                </a:r>
                <a:r>
                  <a:rPr lang="en-US" b="1" i="1" dirty="0">
                    <a:solidFill>
                      <a:schemeClr val="tx2"/>
                    </a:solidFill>
                  </a:rPr>
                  <a:t> &gt;&gt;</a:t>
                </a:r>
                <a:r>
                  <a:rPr lang="en-US" sz="1600" b="1" i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1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).</a:t>
                </a:r>
                <a:endParaRPr lang="en-US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24000"/>
                <a:ext cx="8991600" cy="4822218"/>
              </a:xfrm>
              <a:prstGeom prst="rect">
                <a:avLst/>
              </a:prstGeom>
              <a:blipFill rotWithShape="1">
                <a:blip r:embed="rId3"/>
                <a:stretch>
                  <a:fillRect l="-610" t="-885" r="-542" b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400824" y="3048000"/>
            <a:ext cx="5914376" cy="369332"/>
            <a:chOff x="457200" y="3745468"/>
            <a:chExt cx="5914376" cy="369332"/>
          </a:xfrm>
        </p:grpSpPr>
        <p:sp>
          <p:nvSpPr>
            <p:cNvPr id="6" name="Rectangle 5"/>
            <p:cNvSpPr/>
            <p:nvPr/>
          </p:nvSpPr>
          <p:spPr>
            <a:xfrm>
              <a:off x="457200" y="3745468"/>
              <a:ext cx="59143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 smtClean="0">
                  <a:solidFill>
                    <a:schemeClr val="accent6"/>
                  </a:solidFill>
                </a:rPr>
                <a:t>Low-Frequency Asymptote</a:t>
              </a:r>
              <a:r>
                <a:rPr lang="en-US" u="sng" dirty="0" smtClean="0">
                  <a:solidFill>
                    <a:schemeClr val="accent6"/>
                  </a:solidFill>
                </a:rPr>
                <a:t> </a:t>
              </a:r>
              <a:r>
                <a:rPr lang="en-US" dirty="0" smtClean="0">
                  <a:solidFill>
                    <a:schemeClr val="accent6"/>
                  </a:solidFill>
                </a:rPr>
                <a:t> </a:t>
              </a:r>
              <a:r>
                <a:rPr lang="en-US" dirty="0" smtClean="0"/>
                <a:t>(letting frequency  s          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630812" y="3930134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371600" y="4800600"/>
            <a:ext cx="6231578" cy="369332"/>
            <a:chOff x="457200" y="1676400"/>
            <a:chExt cx="6231578" cy="298351"/>
          </a:xfrm>
        </p:grpSpPr>
        <p:sp>
          <p:nvSpPr>
            <p:cNvPr id="9" name="Rectangle 8"/>
            <p:cNvSpPr/>
            <p:nvPr/>
          </p:nvSpPr>
          <p:spPr>
            <a:xfrm>
              <a:off x="457200" y="1676400"/>
              <a:ext cx="6231578" cy="2983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 smtClean="0">
                  <a:solidFill>
                    <a:schemeClr val="accent6"/>
                  </a:solidFill>
                </a:rPr>
                <a:t>High-Frequency Asymptote  </a:t>
              </a:r>
              <a:r>
                <a:rPr lang="en-US" dirty="0" smtClean="0"/>
                <a:t>(letting frequency  s           </a:t>
              </a:r>
              <a:r>
                <a:rPr lang="en-US" dirty="0" smtClean="0">
                  <a:latin typeface="+mj-lt"/>
                  <a:cs typeface="Arial" pitchFamily="34" charset="0"/>
                </a:rPr>
                <a:t>∞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715000" y="1818921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3466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04088"/>
                <a:ext cx="8305800" cy="74371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000" dirty="0" smtClean="0"/>
                  <a:t>Class-III: </a:t>
                </a:r>
                <a:r>
                  <a:rPr lang="en-US" sz="4000" dirty="0"/>
                  <a:t>First </a:t>
                </a:r>
                <a:r>
                  <a:rPr lang="en-US" sz="4000" dirty="0" smtClean="0"/>
                  <a:t>Order </a:t>
                </a:r>
                <a:r>
                  <a:rPr lang="en-US" sz="4000" dirty="0"/>
                  <a:t>F</a:t>
                </a:r>
                <a:r>
                  <a:rPr lang="en-US" sz="4000" dirty="0" smtClean="0"/>
                  <a:t>actors</a:t>
                </a:r>
                <a:r>
                  <a:rPr lang="en-US" sz="4000" dirty="0"/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(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  <m:r>
                      <a:rPr lang="en-US" sz="4000" b="1" i="1">
                        <a:latin typeface="Cambria Math"/>
                      </a:rPr>
                      <m:t>+ </m:t>
                    </m:r>
                    <m:r>
                      <a:rPr lang="en-US" sz="4000" b="1" i="1">
                        <a:latin typeface="Cambria Math"/>
                      </a:rPr>
                      <m:t>𝒋</m:t>
                    </m:r>
                    <m:r>
                      <a:rPr lang="en-US" sz="40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4000" b="1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04088"/>
                <a:ext cx="8305800" cy="743712"/>
              </a:xfrm>
              <a:blipFill rotWithShape="1">
                <a:blip r:embed="rId2"/>
                <a:stretch>
                  <a:fillRect l="-1247" t="-3279" b="-40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" y="1842411"/>
                <a:ext cx="8915400" cy="4482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The Phase will be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 ∠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𝑯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∠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𝒋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𝑻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𝐭𝐚𝐧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</m:func>
                  </m:oMath>
                </a14:m>
                <a:endParaRPr lang="en-US" sz="2000" b="1" dirty="0" smtClean="0">
                  <a:solidFill>
                    <a:schemeClr val="tx2"/>
                  </a:solidFill>
                </a:endParaRPr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≪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0.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000" dirty="0"/>
                  <a:t> ,  then </a:t>
                </a:r>
                <a:r>
                  <a:rPr lang="en-US" sz="2000" dirty="0" smtClean="0"/>
                  <a:t>phase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∠</m:t>
                    </m:r>
                    <m:r>
                      <a:rPr lang="en-US" sz="20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 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000" b="0" dirty="0" smtClean="0">
                    <a:ea typeface="Cambria Math"/>
                  </a:rPr>
                  <a:t> </a:t>
                </a:r>
                <a:endParaRPr lang="en-US" sz="2000" dirty="0">
                  <a:ea typeface="Cambria Math"/>
                </a:endParaRPr>
              </a:p>
              <a:p>
                <a:r>
                  <a:rPr lang="en-US" sz="2000" b="0" dirty="0" smtClean="0">
                    <a:ea typeface="Cambria Math"/>
                  </a:rPr>
                  <a:t>      </a:t>
                </a:r>
                <a:r>
                  <a:rPr lang="en-US" sz="2000" b="1" i="1" dirty="0" smtClean="0">
                    <a:solidFill>
                      <a:schemeClr val="tx2"/>
                    </a:solidFill>
                    <a:ea typeface="Cambria Math"/>
                  </a:rPr>
                  <a:t>(So it’s a horizontal straight line at </a:t>
                </a:r>
                <a:r>
                  <a:rPr lang="en-US" sz="2000" b="1" i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0</a:t>
                </a:r>
                <a:r>
                  <a:rPr lang="en-US" sz="2000" b="1" i="1" baseline="30000" dirty="0" smtClean="0">
                    <a:solidFill>
                      <a:schemeClr val="tx2"/>
                    </a:solidFill>
                    <a:ea typeface="Cambria Math"/>
                  </a:rPr>
                  <a:t>o </a:t>
                </a:r>
                <a:r>
                  <a:rPr lang="en-US" sz="2000" b="1" i="1" dirty="0">
                    <a:solidFill>
                      <a:schemeClr val="tx2"/>
                    </a:solidFill>
                    <a:ea typeface="Cambria Math"/>
                  </a:rPr>
                  <a:t>until </a:t>
                </a:r>
                <a:r>
                  <a:rPr lang="el-GR" sz="2000" b="1" i="1" dirty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ω=0.1/</a:t>
                </a:r>
                <a:r>
                  <a:rPr lang="en-US" sz="2000" b="1" i="1" dirty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T</a:t>
                </a:r>
                <a:r>
                  <a:rPr lang="en-US" sz="2000" b="1" i="1" dirty="0" smtClean="0">
                    <a:solidFill>
                      <a:schemeClr val="tx2"/>
                    </a:solidFill>
                    <a:ea typeface="Cambria Math"/>
                  </a:rPr>
                  <a:t>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≫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000" dirty="0"/>
                  <a:t> ,  then phase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  </m:t>
                    </m:r>
                    <m:r>
                      <a:rPr lang="en-US" sz="2000" b="1" i="1">
                        <a:latin typeface="Cambria Math"/>
                      </a:rPr>
                      <m:t>∠</m:t>
                    </m:r>
                    <m:r>
                      <a:rPr lang="en-US" sz="20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r>
                  <a:rPr lang="en-US" sz="2000" dirty="0" smtClean="0">
                    <a:ea typeface="Cambria Math"/>
                  </a:rPr>
                  <a:t>      </a:t>
                </a:r>
                <a:r>
                  <a:rPr lang="en-US" sz="2000" b="1" i="1" dirty="0" smtClean="0">
                    <a:solidFill>
                      <a:schemeClr val="tx2"/>
                    </a:solidFill>
                    <a:ea typeface="Cambria Math"/>
                  </a:rPr>
                  <a:t>(it’s </a:t>
                </a:r>
                <a:r>
                  <a:rPr lang="en-US" sz="2000" b="1" i="1" dirty="0">
                    <a:solidFill>
                      <a:schemeClr val="tx2"/>
                    </a:solidFill>
                    <a:ea typeface="Cambria Math"/>
                  </a:rPr>
                  <a:t>a horizontal straight line </a:t>
                </a:r>
                <a:r>
                  <a:rPr lang="en-US" sz="2000" b="1" i="1" dirty="0" smtClean="0">
                    <a:solidFill>
                      <a:schemeClr val="tx2"/>
                    </a:solidFill>
                    <a:ea typeface="Cambria Math"/>
                  </a:rPr>
                  <a:t>with a slope of </a:t>
                </a:r>
                <a:r>
                  <a:rPr lang="en-US" sz="2000" b="1" i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45</a:t>
                </a:r>
                <a:r>
                  <a:rPr lang="en-US" sz="2000" b="1" i="1" baseline="30000" dirty="0" smtClean="0">
                    <a:solidFill>
                      <a:schemeClr val="tx2"/>
                    </a:solidFill>
                    <a:ea typeface="Cambria Math"/>
                  </a:rPr>
                  <a:t>o</a:t>
                </a:r>
                <a:r>
                  <a:rPr lang="en-US" sz="2000" b="1" i="1" dirty="0" smtClean="0">
                    <a:solidFill>
                      <a:schemeClr val="tx2"/>
                    </a:solidFill>
                    <a:ea typeface="Cambria Math"/>
                  </a:rPr>
                  <a:t>/decade </a:t>
                </a:r>
                <a:r>
                  <a:rPr lang="en-US" sz="2000" b="1" i="1" baseline="30000" dirty="0" smtClean="0">
                    <a:solidFill>
                      <a:schemeClr val="tx2"/>
                    </a:solidFill>
                    <a:ea typeface="Cambria Math"/>
                  </a:rPr>
                  <a:t> </a:t>
                </a:r>
                <a:r>
                  <a:rPr lang="en-US" sz="2000" b="1" i="1" dirty="0">
                    <a:solidFill>
                      <a:schemeClr val="tx2"/>
                    </a:solidFill>
                    <a:ea typeface="Cambria Math"/>
                  </a:rPr>
                  <a:t>until </a:t>
                </a:r>
                <a:r>
                  <a:rPr lang="el-GR" sz="2000" b="1" i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ω=1</a:t>
                </a:r>
                <a:r>
                  <a:rPr lang="en-US" sz="2000" b="1" i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0</a:t>
                </a:r>
                <a:r>
                  <a:rPr lang="el-GR" sz="2000" b="1" i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/</a:t>
                </a:r>
                <a:r>
                  <a:rPr lang="en-US" sz="2000" b="1" i="1" dirty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T</a:t>
                </a:r>
                <a:r>
                  <a:rPr lang="en-US" sz="2000" b="1" i="1" dirty="0" smtClean="0">
                    <a:solidFill>
                      <a:schemeClr val="tx2"/>
                    </a:solidFill>
                    <a:ea typeface="Cambria Math"/>
                  </a:rPr>
                  <a:t>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000" dirty="0"/>
                  <a:t> ,  then phase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  </m:t>
                    </m:r>
                    <m:r>
                      <a:rPr lang="en-US" sz="2000" b="1" i="1">
                        <a:latin typeface="Cambria Math"/>
                      </a:rPr>
                      <m:t>∠</m:t>
                    </m:r>
                    <m:r>
                      <a:rPr lang="en-US" sz="20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r>
                  <a:rPr lang="en-US" sz="2000" dirty="0" smtClean="0">
                    <a:ea typeface="Cambria Math"/>
                  </a:rPr>
                  <a:t>      </a:t>
                </a:r>
                <a:r>
                  <a:rPr lang="en-US" sz="2000" b="1" i="1" dirty="0" smtClean="0">
                    <a:solidFill>
                      <a:schemeClr val="tx2"/>
                    </a:solidFill>
                    <a:ea typeface="Cambria Math"/>
                  </a:rPr>
                  <a:t>(</a:t>
                </a:r>
                <a:r>
                  <a:rPr lang="en-US" sz="2000" b="1" i="1" dirty="0">
                    <a:solidFill>
                      <a:schemeClr val="tx2"/>
                    </a:solidFill>
                    <a:ea typeface="Cambria Math"/>
                  </a:rPr>
                  <a:t>So it’s a horizontal straight line at </a:t>
                </a:r>
                <a:r>
                  <a:rPr lang="en-US" sz="2000" b="1" i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90</a:t>
                </a:r>
                <a:r>
                  <a:rPr lang="en-US" sz="2000" b="1" i="1" baseline="30000" dirty="0" smtClean="0">
                    <a:solidFill>
                      <a:schemeClr val="tx2"/>
                    </a:solidFill>
                    <a:ea typeface="Cambria Math"/>
                  </a:rPr>
                  <a:t>o</a:t>
                </a:r>
                <a:r>
                  <a:rPr lang="en-US" sz="2000" b="1" i="1" dirty="0" smtClean="0">
                    <a:solidFill>
                      <a:schemeClr val="tx2"/>
                    </a:solidFill>
                    <a:ea typeface="Cambria Math"/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42411"/>
                <a:ext cx="8915400" cy="4482189"/>
              </a:xfrm>
              <a:prstGeom prst="rect">
                <a:avLst/>
              </a:prstGeom>
              <a:blipFill rotWithShape="1">
                <a:blip r:embed="rId3"/>
                <a:stretch>
                  <a:fillRect l="-547" t="-408" r="-615" b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818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2011680" cy="22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371600"/>
            <a:ext cx="8503920" cy="545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399288"/>
                <a:ext cx="8305800" cy="74371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2800" dirty="0" smtClean="0"/>
                  <a:t>Example3 of Class-III: </a:t>
                </a:r>
                <a:r>
                  <a:rPr lang="en-US" sz="2800" dirty="0"/>
                  <a:t>First </a:t>
                </a:r>
                <a:r>
                  <a:rPr lang="en-US" sz="2800" dirty="0" smtClean="0"/>
                  <a:t>Order </a:t>
                </a:r>
                <a:r>
                  <a:rPr lang="en-US" sz="2800" dirty="0"/>
                  <a:t>F</a:t>
                </a:r>
                <a:r>
                  <a:rPr lang="en-US" sz="2800" dirty="0" smtClean="0"/>
                  <a:t>actors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(</m:t>
                    </m:r>
                    <m:r>
                      <a:rPr lang="en-US" sz="2800" b="1" i="1"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</a:rPr>
                      <m:t>+ </m:t>
                    </m:r>
                    <m:r>
                      <a:rPr lang="en-US" sz="2800" b="1" i="1">
                        <a:latin typeface="Cambria Math"/>
                      </a:rPr>
                      <m:t>𝒋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2800" b="1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399288"/>
                <a:ext cx="8305800" cy="743712"/>
              </a:xfrm>
              <a:blipFill rotWithShape="1">
                <a:blip r:embed="rId4"/>
                <a:stretch>
                  <a:fillRect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531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19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normalized Bode of the function </a:t>
            </a:r>
            <a:r>
              <a:rPr lang="en-US" b="1" i="1" dirty="0" smtClean="0">
                <a:solidFill>
                  <a:srgbClr val="FF0000"/>
                </a:solidFill>
              </a:rPr>
              <a:t>G(s) = (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+ a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/>
              <a:t>, is shown </a:t>
            </a:r>
            <a:r>
              <a:rPr lang="en-US" dirty="0"/>
              <a:t>in </a:t>
            </a:r>
            <a:r>
              <a:rPr lang="en-US" dirty="0" smtClean="0"/>
              <a:t>the Figure.</a:t>
            </a:r>
          </a:p>
          <a:p>
            <a:r>
              <a:rPr lang="en-US" dirty="0"/>
              <a:t>w</a:t>
            </a:r>
            <a:r>
              <a:rPr lang="en-US" dirty="0" smtClean="0"/>
              <a:t>here s = j</a:t>
            </a:r>
            <a:r>
              <a:rPr lang="el-GR" dirty="0" smtClean="0"/>
              <a:t>ω</a:t>
            </a:r>
            <a:r>
              <a:rPr lang="en-US" dirty="0"/>
              <a:t> </a:t>
            </a:r>
            <a:r>
              <a:rPr lang="en-US" dirty="0" smtClean="0"/>
              <a:t>and a is break point or corner frequency.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5124271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The phase </a:t>
            </a:r>
            <a:r>
              <a:rPr lang="en-US" dirty="0" smtClean="0"/>
              <a:t>plot begins </a:t>
            </a:r>
            <a:r>
              <a:rPr lang="en-US" dirty="0"/>
              <a:t>at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and reaches </a:t>
            </a:r>
            <a:r>
              <a:rPr lang="en-US" dirty="0" smtClean="0"/>
              <a:t>+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/>
              <a:t> </a:t>
            </a:r>
            <a:r>
              <a:rPr lang="en-US" dirty="0"/>
              <a:t>at high frequencies, going </a:t>
            </a:r>
            <a:r>
              <a:rPr lang="en-US" dirty="0" smtClean="0"/>
              <a:t>through +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45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/>
              <a:t> </a:t>
            </a:r>
            <a:r>
              <a:rPr lang="en-US" dirty="0"/>
              <a:t>at the break </a:t>
            </a:r>
            <a:r>
              <a:rPr lang="en-US" dirty="0" smtClean="0"/>
              <a:t>frequency.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20574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high-frequency approximation equals the </a:t>
            </a:r>
            <a:r>
              <a:rPr lang="en-US" dirty="0" smtClean="0"/>
              <a:t>low frequency</a:t>
            </a:r>
            <a:r>
              <a:rPr lang="en-US" dirty="0"/>
              <a:t> </a:t>
            </a:r>
            <a:r>
              <a:rPr lang="en-US" dirty="0" smtClean="0"/>
              <a:t>approximation </a:t>
            </a:r>
            <a:r>
              <a:rPr lang="en-US" dirty="0"/>
              <a:t>when </a:t>
            </a:r>
            <a:r>
              <a:rPr lang="el-GR" dirty="0" smtClean="0"/>
              <a:t>ω</a:t>
            </a:r>
            <a:r>
              <a:rPr lang="en-US" dirty="0" smtClean="0"/>
              <a:t> = </a:t>
            </a:r>
            <a:r>
              <a:rPr lang="en-US" dirty="0"/>
              <a:t>a, and </a:t>
            </a:r>
            <a:r>
              <a:rPr lang="en-US" dirty="0" smtClean="0"/>
              <a:t>increases </a:t>
            </a:r>
            <a:r>
              <a:rPr lang="en-US" dirty="0"/>
              <a:t>for 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dirty="0"/>
              <a:t>&gt; 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19300"/>
            <a:ext cx="51339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357247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The Bode </a:t>
            </a:r>
            <a:r>
              <a:rPr lang="en-US" dirty="0" smtClean="0"/>
              <a:t>log magnitude</a:t>
            </a:r>
            <a:r>
              <a:rPr lang="en-US" dirty="0"/>
              <a:t> </a:t>
            </a:r>
            <a:r>
              <a:rPr lang="en-US" dirty="0" smtClean="0"/>
              <a:t>diagram </a:t>
            </a:r>
            <a:r>
              <a:rPr lang="en-US" dirty="0"/>
              <a:t>will </a:t>
            </a:r>
            <a:r>
              <a:rPr lang="en-US" dirty="0" smtClean="0"/>
              <a:t>increases at a rate </a:t>
            </a:r>
            <a:r>
              <a:rPr lang="en-US" dirty="0"/>
              <a:t>of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20</a:t>
            </a:r>
            <a:r>
              <a:rPr lang="en-US" dirty="0"/>
              <a:t> dB/decade after the break frequency.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399288"/>
                <a:ext cx="8305800" cy="74371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2800" dirty="0" smtClean="0"/>
                  <a:t>Example4 of Class-III: </a:t>
                </a:r>
                <a:r>
                  <a:rPr lang="en-US" sz="2800" dirty="0"/>
                  <a:t>First </a:t>
                </a:r>
                <a:r>
                  <a:rPr lang="en-US" sz="2800" dirty="0" smtClean="0"/>
                  <a:t>Order </a:t>
                </a:r>
                <a:r>
                  <a:rPr lang="en-US" sz="2800" dirty="0"/>
                  <a:t>F</a:t>
                </a:r>
                <a:r>
                  <a:rPr lang="en-US" sz="2800" dirty="0" smtClean="0"/>
                  <a:t>actors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(</m:t>
                    </m:r>
                    <m:r>
                      <a:rPr lang="en-US" sz="2800" b="1" i="1"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</a:rPr>
                      <m:t>+ </m:t>
                    </m:r>
                    <m:r>
                      <a:rPr lang="en-US" sz="2800" b="1" i="1">
                        <a:latin typeface="Cambria Math"/>
                      </a:rPr>
                      <m:t>𝒋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2800" b="1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399288"/>
                <a:ext cx="8305800" cy="743712"/>
              </a:xfrm>
              <a:blipFill rotWithShape="1">
                <a:blip r:embed="rId3"/>
                <a:stretch>
                  <a:fillRect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24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/>
          <a:lstStyle/>
          <a:p>
            <a:pPr algn="ctr"/>
            <a:r>
              <a:rPr lang="en-US" dirty="0" smtClean="0"/>
              <a:t>The Bode Plot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1828800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Bode plot is a most </a:t>
            </a:r>
            <a:r>
              <a:rPr lang="en-US" dirty="0"/>
              <a:t>useful technique for hand </a:t>
            </a:r>
            <a:r>
              <a:rPr lang="en-US" dirty="0" smtClean="0"/>
              <a:t>plotting was </a:t>
            </a:r>
            <a:r>
              <a:rPr lang="en-US" dirty="0"/>
              <a:t>developed by </a:t>
            </a:r>
            <a:r>
              <a:rPr lang="en-US" dirty="0" smtClean="0"/>
              <a:t>H.W. Bode </a:t>
            </a:r>
            <a:r>
              <a:rPr lang="en-US" dirty="0"/>
              <a:t>at Bell Laboratories between 1932 and </a:t>
            </a:r>
            <a:r>
              <a:rPr lang="en-US" dirty="0" smtClean="0"/>
              <a:t>1942.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This technique </a:t>
            </a:r>
            <a:r>
              <a:rPr lang="en-US" dirty="0"/>
              <a:t>allows plotting that is quick and yet sufficiently accurate for </a:t>
            </a:r>
            <a:r>
              <a:rPr lang="en-US" dirty="0" smtClean="0"/>
              <a:t>control systems design.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idea in </a:t>
            </a:r>
            <a:r>
              <a:rPr lang="en-US" dirty="0" err="1"/>
              <a:t>Bode’s</a:t>
            </a:r>
            <a:r>
              <a:rPr lang="en-US" dirty="0"/>
              <a:t> method is to plot magnitude curves using a </a:t>
            </a:r>
            <a:r>
              <a:rPr lang="en-US" dirty="0" smtClean="0"/>
              <a:t>logarithmic scale </a:t>
            </a:r>
            <a:r>
              <a:rPr lang="en-US" dirty="0"/>
              <a:t>and phase curves using a linear scale.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Bode plot consists of </a:t>
            </a:r>
            <a:r>
              <a:rPr lang="en-US" dirty="0"/>
              <a:t>two graphs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. A </a:t>
            </a:r>
            <a:r>
              <a:rPr lang="en-US" dirty="0"/>
              <a:t>logarithmic plot of the magnitude of a </a:t>
            </a:r>
            <a:r>
              <a:rPr lang="en-US" dirty="0" smtClean="0"/>
              <a:t>transfer function.</a:t>
            </a:r>
            <a:endParaRPr lang="en-US" dirty="0"/>
          </a:p>
          <a:p>
            <a:r>
              <a:rPr lang="en-US" dirty="0"/>
              <a:t>ii. A plot of </a:t>
            </a:r>
            <a:r>
              <a:rPr lang="en-US" dirty="0" smtClean="0"/>
              <a:t>the phase angle.</a:t>
            </a:r>
            <a:endParaRPr lang="en-US" dirty="0"/>
          </a:p>
          <a:p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Both </a:t>
            </a:r>
            <a:r>
              <a:rPr lang="en-US" dirty="0"/>
              <a:t>are plotted against the frequency on a logarithmic </a:t>
            </a:r>
            <a:r>
              <a:rPr lang="en-US" dirty="0" smtClean="0"/>
              <a:t>scale.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standard representation of the logarithmic magnitude </a:t>
            </a:r>
            <a:r>
              <a:rPr lang="en-US" dirty="0" smtClean="0"/>
              <a:t>of G(</a:t>
            </a:r>
            <a:r>
              <a:rPr lang="en-US" dirty="0" err="1" smtClean="0"/>
              <a:t>jw</a:t>
            </a:r>
            <a:r>
              <a:rPr lang="en-US" dirty="0"/>
              <a:t>) </a:t>
            </a:r>
            <a:r>
              <a:rPr lang="en-US" dirty="0" smtClean="0"/>
              <a:t>is 20log|G(</a:t>
            </a:r>
            <a:r>
              <a:rPr lang="en-US" dirty="0" err="1" smtClean="0"/>
              <a:t>jw</a:t>
            </a:r>
            <a:r>
              <a:rPr lang="en-US" dirty="0"/>
              <a:t>)| where the base of the logarithm is </a:t>
            </a:r>
            <a:r>
              <a:rPr lang="en-US" dirty="0" smtClean="0"/>
              <a:t>10, and the </a:t>
            </a:r>
            <a:r>
              <a:rPr lang="en-US" dirty="0"/>
              <a:t>unit is in decibel (dB</a:t>
            </a:r>
            <a:r>
              <a:rPr lang="en-US" dirty="0" smtClean="0"/>
              <a:t>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28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91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Example-5: </a:t>
            </a:r>
            <a:r>
              <a:rPr lang="en-US" sz="2000" b="1" dirty="0">
                <a:solidFill>
                  <a:srgbClr val="C00000"/>
                </a:solidFill>
              </a:rPr>
              <a:t>Obtain the Bode plot of the system given by the transfer </a:t>
            </a:r>
            <a:r>
              <a:rPr lang="en-US" sz="2000" b="1" dirty="0" smtClean="0">
                <a:solidFill>
                  <a:srgbClr val="C00000"/>
                </a:solidFill>
              </a:rPr>
              <a:t>function;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37150"/>
            <a:ext cx="1554480" cy="66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543425"/>
            <a:ext cx="2651760" cy="32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0574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We convert the transfer function in </a:t>
            </a:r>
            <a:r>
              <a:rPr lang="en-US" dirty="0" smtClean="0"/>
              <a:t>the following </a:t>
            </a:r>
            <a:r>
              <a:rPr lang="en-US" dirty="0"/>
              <a:t>format by substituting </a:t>
            </a:r>
            <a:r>
              <a:rPr lang="en-US" i="1" dirty="0"/>
              <a:t>s </a:t>
            </a:r>
            <a:r>
              <a:rPr lang="en-US" dirty="0"/>
              <a:t>= </a:t>
            </a:r>
            <a:r>
              <a:rPr lang="en-US" i="1" dirty="0" err="1" smtClean="0"/>
              <a:t>j</a:t>
            </a:r>
            <a:r>
              <a:rPr lang="en-US" dirty="0" err="1" smtClean="0"/>
              <a:t>ω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We </a:t>
            </a:r>
            <a:r>
              <a:rPr lang="en-US" dirty="0" smtClean="0"/>
              <a:t>call ω </a:t>
            </a:r>
            <a:r>
              <a:rPr lang="en-US" dirty="0"/>
              <a:t>= </a:t>
            </a:r>
            <a:r>
              <a:rPr lang="en-US" dirty="0" smtClean="0"/>
              <a:t>1/2 </a:t>
            </a:r>
            <a:r>
              <a:rPr lang="en-US" dirty="0"/>
              <a:t>, the break </a:t>
            </a:r>
            <a:r>
              <a:rPr lang="en-US" dirty="0" smtClean="0"/>
              <a:t>point or corner frequency. </a:t>
            </a:r>
            <a:r>
              <a:rPr lang="en-US" dirty="0"/>
              <a:t>So </a:t>
            </a:r>
            <a:r>
              <a:rPr lang="en-US" dirty="0" smtClean="0"/>
              <a:t>for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 when ω </a:t>
            </a:r>
            <a:r>
              <a:rPr lang="en-US" dirty="0"/>
              <a:t>&lt;&lt; 1 , </a:t>
            </a:r>
            <a:r>
              <a:rPr lang="en-US" dirty="0" smtClean="0"/>
              <a:t>(i.e</a:t>
            </a:r>
            <a:r>
              <a:rPr lang="en-US" dirty="0"/>
              <a:t>., for small values of </a:t>
            </a:r>
            <a:r>
              <a:rPr lang="en-US" dirty="0" smtClean="0"/>
              <a:t>ω), then </a:t>
            </a:r>
            <a:r>
              <a:rPr lang="en-US" i="1" dirty="0"/>
              <a:t>G</a:t>
            </a:r>
            <a:r>
              <a:rPr lang="en-US" dirty="0"/>
              <a:t>( </a:t>
            </a:r>
            <a:r>
              <a:rPr lang="en-US" i="1" dirty="0"/>
              <a:t>j</a:t>
            </a:r>
            <a:r>
              <a:rPr lang="el-GR" dirty="0"/>
              <a:t>ω ) ≈ </a:t>
            </a:r>
            <a:r>
              <a:rPr lang="el-GR" dirty="0" smtClean="0"/>
              <a:t>1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Therefore </a:t>
            </a:r>
            <a:r>
              <a:rPr lang="en-US" dirty="0"/>
              <a:t>taking the log magnitude of the transfer function for very small values of ω, </a:t>
            </a:r>
            <a:r>
              <a:rPr lang="en-US" dirty="0" smtClean="0"/>
              <a:t>we get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Hence </a:t>
            </a:r>
            <a:r>
              <a:rPr lang="en-US" dirty="0" smtClean="0"/>
              <a:t>below </a:t>
            </a:r>
            <a:r>
              <a:rPr lang="en-US" dirty="0"/>
              <a:t>the break </a:t>
            </a:r>
            <a:r>
              <a:rPr lang="en-US" dirty="0" smtClean="0"/>
              <a:t>point, </a:t>
            </a:r>
            <a:r>
              <a:rPr lang="en-US" dirty="0"/>
              <a:t>the magnitude curve is approximately </a:t>
            </a:r>
            <a:r>
              <a:rPr lang="en-US" dirty="0" smtClean="0"/>
              <a:t>a constant.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 when ω </a:t>
            </a:r>
            <a:r>
              <a:rPr lang="en-US" dirty="0"/>
              <a:t>&gt;&gt; </a:t>
            </a:r>
            <a:r>
              <a:rPr lang="en-US" dirty="0" smtClean="0"/>
              <a:t>1, (i.e</a:t>
            </a:r>
            <a:r>
              <a:rPr lang="en-US" dirty="0"/>
              <a:t>., for very large values of </a:t>
            </a:r>
            <a:r>
              <a:rPr lang="en-US" dirty="0" smtClean="0"/>
              <a:t>ω), then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2103120" cy="67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562600"/>
            <a:ext cx="14668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638800" y="2593126"/>
            <a:ext cx="1066800" cy="369332"/>
            <a:chOff x="5181600" y="1383268"/>
            <a:chExt cx="1066800" cy="3693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181600" y="1571075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791200" y="1383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(1)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0729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627888"/>
            <a:ext cx="2362200" cy="43891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Example-5: Continue.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1176278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Similarly taking the log magnitude of the transfer function for very large values of ω, </a:t>
            </a:r>
            <a:r>
              <a:rPr lang="en-US" dirty="0" smtClean="0"/>
              <a:t>we have;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So we see that, above the break point the magnitude curve is linear in nature with a </a:t>
            </a:r>
            <a:r>
              <a:rPr lang="en-US" dirty="0" smtClean="0"/>
              <a:t>slope of </a:t>
            </a:r>
            <a:r>
              <a:rPr lang="en-US" dirty="0"/>
              <a:t>–20 dB per decade.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two asymptotes meet at the break point.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asymptotic </a:t>
            </a:r>
            <a:r>
              <a:rPr lang="en-US" dirty="0" smtClean="0"/>
              <a:t>bode magnitude </a:t>
            </a:r>
            <a:r>
              <a:rPr lang="en-US" dirty="0"/>
              <a:t>plot is shown below.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2387"/>
            <a:ext cx="8321040" cy="7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324350"/>
            <a:ext cx="54768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176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52800" y="627888"/>
            <a:ext cx="2362200" cy="43891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Example-5: Continue.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76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phase of the transfer function given by equation (1) is given </a:t>
            </a:r>
            <a:r>
              <a:rPr lang="en-US" dirty="0" smtClean="0"/>
              <a:t>by;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So for small values of </a:t>
            </a:r>
            <a:r>
              <a:rPr lang="en-US" dirty="0" smtClean="0"/>
              <a:t>ω</a:t>
            </a:r>
            <a:r>
              <a:rPr lang="en-US" dirty="0"/>
              <a:t>, </a:t>
            </a:r>
            <a:r>
              <a:rPr lang="en-US" dirty="0" smtClean="0"/>
              <a:t>(i.e</a:t>
            </a:r>
            <a:r>
              <a:rPr lang="en-US" dirty="0"/>
              <a:t>., ω ≈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0)</a:t>
            </a:r>
            <a:r>
              <a:rPr lang="en-US" dirty="0" smtClean="0"/>
              <a:t>, </a:t>
            </a:r>
            <a:r>
              <a:rPr lang="en-US" dirty="0"/>
              <a:t>we </a:t>
            </a:r>
            <a:r>
              <a:rPr lang="en-US" dirty="0" smtClean="0"/>
              <a:t>get  </a:t>
            </a:r>
            <a:r>
              <a:rPr lang="el-GR" dirty="0" smtClean="0"/>
              <a:t>φ </a:t>
            </a:r>
            <a:r>
              <a:rPr lang="el-GR" dirty="0"/>
              <a:t>≈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0</a:t>
            </a:r>
            <a:r>
              <a:rPr lang="el-GR" dirty="0" smtClean="0"/>
              <a:t>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For very large values of ω, </a:t>
            </a:r>
            <a:r>
              <a:rPr lang="en-US" dirty="0" smtClean="0"/>
              <a:t>(i.e</a:t>
            </a:r>
            <a:r>
              <a:rPr lang="en-US" dirty="0"/>
              <a:t>., ω </a:t>
            </a:r>
            <a:r>
              <a:rPr lang="en-US" dirty="0" smtClean="0"/>
              <a:t>→∞), </a:t>
            </a:r>
            <a:r>
              <a:rPr lang="en-US" dirty="0"/>
              <a:t>the phase tends to –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/>
              <a:t> </a:t>
            </a:r>
            <a:r>
              <a:rPr lang="en-US" dirty="0"/>
              <a:t>degrees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algn="just"/>
            <a:r>
              <a:rPr lang="en-US" dirty="0"/>
              <a:t>To obtain the actual curve, the magnitude is calculated at the break points </a:t>
            </a:r>
            <a:r>
              <a:rPr lang="en-US" dirty="0" smtClean="0"/>
              <a:t>and joining them </a:t>
            </a:r>
            <a:r>
              <a:rPr lang="en-US" dirty="0"/>
              <a:t>with a smooth curve. The Bode plot of the above transfer function is obtained </a:t>
            </a:r>
            <a:r>
              <a:rPr lang="en-US" dirty="0" smtClean="0"/>
              <a:t>using MATLAB </a:t>
            </a:r>
            <a:r>
              <a:rPr lang="en-US" dirty="0"/>
              <a:t>by following the sequence of command given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r>
              <a:rPr lang="en-US" dirty="0" smtClean="0"/>
              <a:t>	</a:t>
            </a:r>
            <a:r>
              <a:rPr lang="en-US" b="1" dirty="0" err="1" smtClean="0">
                <a:solidFill>
                  <a:srgbClr val="C00000"/>
                </a:solidFill>
              </a:rPr>
              <a:t>num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= 1;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	den </a:t>
            </a:r>
            <a:r>
              <a:rPr lang="en-US" b="1" dirty="0">
                <a:solidFill>
                  <a:srgbClr val="C00000"/>
                </a:solidFill>
              </a:rPr>
              <a:t>= [2 1];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	sys </a:t>
            </a:r>
            <a:r>
              <a:rPr lang="en-US" b="1" dirty="0">
                <a:solidFill>
                  <a:srgbClr val="C00000"/>
                </a:solidFill>
              </a:rPr>
              <a:t>= </a:t>
            </a:r>
            <a:r>
              <a:rPr lang="en-US" b="1" dirty="0" err="1">
                <a:solidFill>
                  <a:srgbClr val="C00000"/>
                </a:solidFill>
              </a:rPr>
              <a:t>tf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dirty="0" err="1">
                <a:solidFill>
                  <a:srgbClr val="C00000"/>
                </a:solidFill>
              </a:rPr>
              <a:t>num,den</a:t>
            </a:r>
            <a:r>
              <a:rPr lang="en-US" b="1" dirty="0">
                <a:solidFill>
                  <a:srgbClr val="C00000"/>
                </a:solidFill>
              </a:rPr>
              <a:t>);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	grid</a:t>
            </a:r>
            <a:r>
              <a:rPr lang="en-US" b="1" dirty="0">
                <a:solidFill>
                  <a:srgbClr val="C00000"/>
                </a:solidFill>
              </a:rPr>
              <a:t>;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	bode(sys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798"/>
            <a:ext cx="3200400" cy="36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468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2362200" cy="43891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Example-5: Continue.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279065" y="1066800"/>
            <a:ext cx="4585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plot given below shows the actual curve.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1524000"/>
            <a:ext cx="7040880" cy="5029200"/>
            <a:chOff x="914400" y="1676400"/>
            <a:chExt cx="7040880" cy="5029200"/>
          </a:xfrm>
        </p:grpSpPr>
        <p:grpSp>
          <p:nvGrpSpPr>
            <p:cNvPr id="6" name="Group 5"/>
            <p:cNvGrpSpPr/>
            <p:nvPr/>
          </p:nvGrpSpPr>
          <p:grpSpPr>
            <a:xfrm>
              <a:off x="1371600" y="1676400"/>
              <a:ext cx="6583680" cy="5029200"/>
              <a:chOff x="1371600" y="1676400"/>
              <a:chExt cx="6583680" cy="5029200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1676400"/>
                <a:ext cx="6583680" cy="48017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3825" y="6505575"/>
                <a:ext cx="1476375" cy="20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219325"/>
              <a:ext cx="342900" cy="113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4772025"/>
              <a:ext cx="266700" cy="866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778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Advantages of the Bode Plot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8610600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Bode </a:t>
            </a:r>
            <a:r>
              <a:rPr lang="en-US" dirty="0"/>
              <a:t>plots of systems in series (or tandem) simply add, which is </a:t>
            </a:r>
            <a:r>
              <a:rPr lang="en-US" dirty="0" smtClean="0"/>
              <a:t>quite convenient</a:t>
            </a:r>
            <a:r>
              <a:rPr lang="en-US" dirty="0"/>
              <a:t>.</a:t>
            </a:r>
            <a:endParaRPr lang="en-US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The multiplication of magnitude can be treated as addition.</a:t>
            </a:r>
            <a:endParaRPr lang="en-US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Bode </a:t>
            </a:r>
            <a:r>
              <a:rPr lang="en-US" dirty="0"/>
              <a:t>plots can be determined </a:t>
            </a:r>
            <a:r>
              <a:rPr lang="en-US" dirty="0" smtClean="0"/>
              <a:t>experimentally.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experimental determination of a </a:t>
            </a:r>
            <a:r>
              <a:rPr lang="en-US" dirty="0" smtClean="0"/>
              <a:t>transfer function </a:t>
            </a:r>
            <a:r>
              <a:rPr lang="en-US" dirty="0"/>
              <a:t>can be made simple if frequency </a:t>
            </a:r>
            <a:r>
              <a:rPr lang="en-US" dirty="0" smtClean="0"/>
              <a:t>response data </a:t>
            </a:r>
            <a:r>
              <a:rPr lang="en-US" dirty="0"/>
              <a:t>are represented in the form of bode </a:t>
            </a:r>
            <a:r>
              <a:rPr lang="en-US" dirty="0" smtClean="0"/>
              <a:t>plot.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use of a log scale permits a much wider range of frequencies to </a:t>
            </a:r>
            <a:r>
              <a:rPr lang="en-US" dirty="0" smtClean="0"/>
              <a:t>be displayed </a:t>
            </a:r>
            <a:r>
              <a:rPr lang="en-US" dirty="0"/>
              <a:t>on a single plot than is possible with linear scales.</a:t>
            </a:r>
            <a:endParaRPr lang="en-US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Asymptotic </a:t>
            </a:r>
            <a:r>
              <a:rPr lang="en-US" dirty="0"/>
              <a:t>approximation can be used a </a:t>
            </a:r>
            <a:r>
              <a:rPr lang="en-US" dirty="0" smtClean="0"/>
              <a:t>simple method </a:t>
            </a:r>
            <a:r>
              <a:rPr lang="en-US" dirty="0"/>
              <a:t>to sketch the </a:t>
            </a:r>
            <a:r>
              <a:rPr lang="en-US" dirty="0" smtClean="0"/>
              <a:t>log-magnitude.</a:t>
            </a:r>
          </a:p>
        </p:txBody>
      </p:sp>
    </p:spTree>
    <p:extLst>
      <p:ext uri="{BB962C8B-B14F-4D97-AF65-F5344CB8AC3E}">
        <p14:creationId xmlns:p14="http://schemas.microsoft.com/office/powerpoint/2010/main" val="33448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Asymptotic Approximations: Bode Plots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770995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/>
              <a:t>The log-magnitude and phase frequency response curves as functions of log </a:t>
            </a:r>
            <a:r>
              <a:rPr lang="el-GR" sz="2000" dirty="0" smtClean="0"/>
              <a:t>ω</a:t>
            </a:r>
            <a:r>
              <a:rPr lang="en-US" sz="2000" dirty="0" smtClean="0"/>
              <a:t> are called </a:t>
            </a:r>
            <a:r>
              <a:rPr lang="en-US" sz="2000" dirty="0"/>
              <a:t>Bode plots or Bode diagrams. </a:t>
            </a: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Sketching </a:t>
            </a:r>
            <a:r>
              <a:rPr lang="en-US" sz="2000" dirty="0"/>
              <a:t>Bode plots can be simplified </a:t>
            </a:r>
            <a:r>
              <a:rPr lang="en-US" sz="2000" dirty="0" smtClean="0"/>
              <a:t>because they </a:t>
            </a:r>
            <a:r>
              <a:rPr lang="en-US" sz="2000" dirty="0"/>
              <a:t>can be approximated as a sequence of straight lines. </a:t>
            </a: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Straight-line approximations simplify </a:t>
            </a:r>
            <a:r>
              <a:rPr lang="en-US" sz="2000" dirty="0"/>
              <a:t>the evaluation of the magnitude and phase frequency </a:t>
            </a:r>
            <a:r>
              <a:rPr lang="en-US" sz="2000" dirty="0" smtClean="0"/>
              <a:t>response.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We </a:t>
            </a:r>
            <a:r>
              <a:rPr lang="en-US" sz="2000" dirty="0"/>
              <a:t>call the straight-line approximations </a:t>
            </a:r>
            <a:r>
              <a:rPr lang="en-US" sz="2000" dirty="0" smtClean="0"/>
              <a:t>as asymptotes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low-frequency </a:t>
            </a:r>
            <a:r>
              <a:rPr lang="en-US" sz="2000" dirty="0" smtClean="0"/>
              <a:t>approximation is </a:t>
            </a:r>
            <a:r>
              <a:rPr lang="en-US" sz="2000" dirty="0"/>
              <a:t>called the low-frequency asymptote, and the high-frequency </a:t>
            </a:r>
            <a:r>
              <a:rPr lang="en-US" sz="2000" dirty="0" smtClean="0"/>
              <a:t>approximation is </a:t>
            </a:r>
            <a:r>
              <a:rPr lang="en-US" sz="2000" dirty="0"/>
              <a:t>called the high-frequency asymptote.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632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Asymptotic Approximations: Bode Plots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/>
              <a:t>The frequency, a, is called the break frequency because it is the break between the </a:t>
            </a:r>
            <a:r>
              <a:rPr lang="en-US" sz="2000" dirty="0" smtClean="0"/>
              <a:t>low- </a:t>
            </a:r>
            <a:r>
              <a:rPr lang="en-US" sz="2000" dirty="0"/>
              <a:t>and the high-frequency </a:t>
            </a:r>
            <a:r>
              <a:rPr lang="en-US" sz="2000" dirty="0" smtClean="0"/>
              <a:t>asymptotes.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Many </a:t>
            </a:r>
            <a:r>
              <a:rPr lang="en-US" sz="2000" dirty="0"/>
              <a:t>times it is convenient to draw the line over a decade rather than </a:t>
            </a:r>
            <a:r>
              <a:rPr lang="en-US" sz="2000" dirty="0" smtClean="0"/>
              <a:t>an octave</a:t>
            </a:r>
            <a:r>
              <a:rPr lang="en-US" sz="2000" dirty="0"/>
              <a:t>, where a decade is </a:t>
            </a:r>
            <a:r>
              <a:rPr lang="en-US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2000" dirty="0"/>
              <a:t> times the initial frequency. </a:t>
            </a: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Over </a:t>
            </a:r>
            <a:r>
              <a:rPr lang="en-US" sz="2000" dirty="0"/>
              <a:t>one decade,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sz="2000" i="1" dirty="0" smtClean="0"/>
              <a:t>log</a:t>
            </a:r>
            <a:r>
              <a:rPr lang="el-GR" sz="2000" i="1" dirty="0" smtClean="0"/>
              <a:t>ω</a:t>
            </a:r>
            <a:r>
              <a:rPr lang="en-US" sz="2000" i="1" dirty="0" smtClean="0"/>
              <a:t> </a:t>
            </a:r>
            <a:r>
              <a:rPr lang="en-US" sz="2000" dirty="0" smtClean="0"/>
              <a:t>increases </a:t>
            </a:r>
            <a:r>
              <a:rPr lang="en-US" sz="2000" dirty="0"/>
              <a:t>by </a:t>
            </a:r>
            <a:r>
              <a:rPr lang="en-US" dirty="0">
                <a:latin typeface="Arial" pitchFamily="34" charset="0"/>
                <a:cs typeface="Arial" pitchFamily="34" charset="0"/>
              </a:rPr>
              <a:t>20</a:t>
            </a:r>
            <a:r>
              <a:rPr lang="en-US" sz="2000" dirty="0"/>
              <a:t> </a:t>
            </a:r>
            <a:r>
              <a:rPr lang="en-US" sz="2000" dirty="0" err="1"/>
              <a:t>dB.</a:t>
            </a:r>
            <a:r>
              <a:rPr lang="en-US" sz="2000" dirty="0"/>
              <a:t> </a:t>
            </a: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Thus</a:t>
            </a:r>
            <a:r>
              <a:rPr lang="en-US" sz="2000" dirty="0"/>
              <a:t>, a slope of </a:t>
            </a:r>
            <a:r>
              <a:rPr lang="en-US" dirty="0"/>
              <a:t>6</a:t>
            </a:r>
            <a:r>
              <a:rPr lang="en-US" sz="2000" dirty="0"/>
              <a:t> dB/octave is equivalent to a slope of </a:t>
            </a:r>
            <a:r>
              <a:rPr lang="en-US" dirty="0">
                <a:latin typeface="Arial" pitchFamily="34" charset="0"/>
                <a:cs typeface="Arial" pitchFamily="34" charset="0"/>
              </a:rPr>
              <a:t>20</a:t>
            </a:r>
            <a:r>
              <a:rPr lang="en-US" sz="2000" dirty="0"/>
              <a:t> </a:t>
            </a:r>
            <a:r>
              <a:rPr lang="en-US" sz="2000" dirty="0" smtClean="0"/>
              <a:t>dB/ decade.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Each </a:t>
            </a:r>
            <a:r>
              <a:rPr lang="en-US" sz="2000" dirty="0"/>
              <a:t>doubling of frequency causes </a:t>
            </a:r>
            <a:r>
              <a:rPr lang="en-US" dirty="0">
                <a:latin typeface="Arial" pitchFamily="34" charset="0"/>
                <a:cs typeface="Arial" pitchFamily="34" charset="0"/>
              </a:rPr>
              <a:t>20</a:t>
            </a:r>
            <a:r>
              <a:rPr lang="en-US" sz="2000" i="1" dirty="0"/>
              <a:t>log</a:t>
            </a:r>
            <a:r>
              <a:rPr lang="el-GR" sz="2000" i="1" dirty="0"/>
              <a:t>ω</a:t>
            </a:r>
            <a:r>
              <a:rPr lang="en-US" sz="2000" i="1" dirty="0"/>
              <a:t> </a:t>
            </a:r>
            <a:r>
              <a:rPr lang="en-US" sz="2000" dirty="0" smtClean="0"/>
              <a:t>to </a:t>
            </a:r>
            <a:r>
              <a:rPr lang="en-US" sz="2000" dirty="0"/>
              <a:t>increase by </a:t>
            </a:r>
            <a:r>
              <a:rPr lang="en-US" dirty="0"/>
              <a:t>6</a:t>
            </a:r>
            <a:r>
              <a:rPr lang="en-US" sz="2000" dirty="0"/>
              <a:t> dB, the </a:t>
            </a:r>
            <a:r>
              <a:rPr lang="en-US" sz="2000" dirty="0" smtClean="0"/>
              <a:t>line rises </a:t>
            </a:r>
            <a:r>
              <a:rPr lang="en-US" sz="2000" dirty="0"/>
              <a:t>at an equivalent slope of 6 dB/octave, where an octave is a doubling </a:t>
            </a:r>
            <a:r>
              <a:rPr lang="en-US" sz="2000" dirty="0" smtClean="0"/>
              <a:t>of </a:t>
            </a:r>
            <a:r>
              <a:rPr lang="en-US" sz="2000" dirty="0" smtClean="0"/>
              <a:t>frequency.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decibels the slopes are </a:t>
            </a:r>
            <a:r>
              <a:rPr lang="en-US" sz="2000" i="1" dirty="0"/>
              <a:t>n </a:t>
            </a:r>
            <a:r>
              <a:rPr lang="en-US" sz="2000" dirty="0"/>
              <a:t>× 20 </a:t>
            </a:r>
            <a:r>
              <a:rPr lang="en-US" sz="2000" dirty="0" err="1"/>
              <a:t>db</a:t>
            </a:r>
            <a:r>
              <a:rPr lang="en-US" sz="2000" dirty="0"/>
              <a:t> per decade or </a:t>
            </a:r>
            <a:r>
              <a:rPr lang="en-US" sz="2000" i="1" dirty="0"/>
              <a:t>n </a:t>
            </a:r>
            <a:r>
              <a:rPr lang="en-US" sz="2000" dirty="0"/>
              <a:t>× 6 </a:t>
            </a:r>
            <a:r>
              <a:rPr lang="en-US" sz="2000" dirty="0" err="1"/>
              <a:t>db</a:t>
            </a:r>
            <a:r>
              <a:rPr lang="en-US" sz="2000" dirty="0"/>
              <a:t> per octave (an octave is a </a:t>
            </a:r>
            <a:r>
              <a:rPr lang="en-US" sz="2000" dirty="0" smtClean="0"/>
              <a:t>change in </a:t>
            </a:r>
            <a:r>
              <a:rPr lang="en-US" sz="2000" dirty="0"/>
              <a:t>frequency by a factor of 2).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6453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9611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Classes of </a:t>
            </a:r>
            <a:r>
              <a:rPr lang="en-US" sz="4000" dirty="0" smtClean="0"/>
              <a:t>Factors </a:t>
            </a:r>
            <a:r>
              <a:rPr lang="en-US" sz="4000" dirty="0"/>
              <a:t>of T</a:t>
            </a:r>
            <a:r>
              <a:rPr lang="en-US" sz="4000" dirty="0" smtClean="0"/>
              <a:t>ransfer Functions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6200" y="21336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Basic factors of G(</a:t>
            </a:r>
            <a:r>
              <a:rPr lang="en-US" sz="2000" dirty="0" err="1"/>
              <a:t>jw</a:t>
            </a:r>
            <a:r>
              <a:rPr lang="en-US" sz="2000" dirty="0"/>
              <a:t>)H(</a:t>
            </a:r>
            <a:r>
              <a:rPr lang="en-US" sz="2000" dirty="0" err="1"/>
              <a:t>jw</a:t>
            </a:r>
            <a:r>
              <a:rPr lang="en-US" sz="2000" dirty="0"/>
              <a:t>) that frequently occur </a:t>
            </a:r>
            <a:r>
              <a:rPr lang="en-US" sz="2000" dirty="0" smtClean="0"/>
              <a:t>in an arbitrarily transfer </a:t>
            </a:r>
            <a:r>
              <a:rPr lang="en-US" sz="2000" dirty="0"/>
              <a:t>function 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2000" y="3120855"/>
                <a:ext cx="7239000" cy="2533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000" dirty="0" smtClean="0"/>
                  <a:t>Class-I: Constant Gain factor, </a:t>
                </a:r>
                <a:r>
                  <a:rPr lang="en-US" sz="2000" b="1" i="1" dirty="0" smtClean="0"/>
                  <a:t>K</a:t>
                </a:r>
              </a:p>
              <a:p>
                <a:pPr marL="342900" indent="-342900">
                  <a:buAutoNum type="arabicPeriod"/>
                </a:pPr>
                <a:endParaRPr lang="en-US" sz="2000" b="1" i="1" dirty="0"/>
              </a:p>
              <a:p>
                <a:pPr marL="342900" indent="-342900">
                  <a:buAutoNum type="arabicPeriod"/>
                </a:pPr>
                <a:r>
                  <a:rPr lang="en-US" sz="2000" dirty="0" smtClean="0"/>
                  <a:t>Class-II: Integral </a:t>
                </a:r>
                <a:r>
                  <a:rPr lang="en-US" sz="2000" dirty="0"/>
                  <a:t>and derivative </a:t>
                </a:r>
                <a:r>
                  <a:rPr lang="en-US" sz="2000" dirty="0" smtClean="0"/>
                  <a:t>factors,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𝒋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20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∓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2000" b="1" dirty="0" smtClean="0"/>
              </a:p>
              <a:p>
                <a:pPr marL="342900" indent="-342900">
                  <a:buAutoNum type="arabicPeriod"/>
                </a:pPr>
                <a:endParaRPr lang="en-US" sz="2000" b="1" dirty="0" smtClean="0"/>
              </a:p>
              <a:p>
                <a:pPr marL="342900" indent="-342900">
                  <a:buAutoNum type="arabicPeriod"/>
                </a:pPr>
                <a:r>
                  <a:rPr lang="en-US" sz="2000" dirty="0" smtClean="0"/>
                  <a:t>Class-III: First order factors,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/>
                          </a:rPr>
                          <m:t>+ </m:t>
                        </m:r>
                        <m:r>
                          <a:rPr lang="en-US" sz="2000" b="1" i="1">
                            <a:latin typeface="Cambria Math"/>
                          </a:rPr>
                          <m:t>𝒋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20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∓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2000" b="1" dirty="0" smtClean="0">
                  <a:ea typeface="Cambria Math"/>
                </a:endParaRPr>
              </a:p>
              <a:p>
                <a:pPr marL="342900" indent="-342900">
                  <a:buAutoNum type="arabicPeriod"/>
                </a:pPr>
                <a:endParaRPr lang="en-US" sz="2000" b="1" dirty="0" smtClean="0">
                  <a:ea typeface="Cambria Math"/>
                </a:endParaRPr>
              </a:p>
              <a:p>
                <a:pPr marL="342900" indent="-342900">
                  <a:buAutoNum type="arabicPeriod"/>
                </a:pPr>
                <a:r>
                  <a:rPr lang="en-US" sz="2000" dirty="0" smtClean="0"/>
                  <a:t>Class-IV: Second order factors,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>
                            <a:latin typeface="Cambria Math"/>
                          </a:rPr>
                          <m:t>[</m:t>
                        </m:r>
                        <m:r>
                          <a:rPr lang="en-US" sz="2000" b="1" i="1" dirty="0">
                            <a:latin typeface="Cambria Math"/>
                          </a:rPr>
                          <m:t>𝟏</m:t>
                        </m:r>
                        <m:r>
                          <a:rPr lang="en-US" sz="2000" b="1" i="1" dirty="0">
                            <a:latin typeface="Cambria Math"/>
                          </a:rPr>
                          <m:t> +</m:t>
                        </m:r>
                        <m:r>
                          <a:rPr lang="en-US" sz="2000" b="1" i="1" dirty="0">
                            <a:latin typeface="Cambria Math"/>
                          </a:rPr>
                          <m:t>𝟐</m:t>
                        </m:r>
                        <m:r>
                          <a:rPr lang="en-US" sz="2000" b="1" i="1" dirty="0">
                            <a:latin typeface="Cambria Math"/>
                            <a:ea typeface="Cambria Math"/>
                          </a:rPr>
                          <m:t>𝜻</m:t>
                        </m:r>
                        <m:d>
                          <m:dPr>
                            <m:ctrlPr>
                              <a:rPr lang="en-US" sz="2000" b="1" i="1" dirty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 dirty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dirty="0">
                                    <a:latin typeface="Cambria Math"/>
                                    <a:ea typeface="Cambria Math"/>
                                  </a:rPr>
                                  <m:t>𝒋</m:t>
                                </m:r>
                                <m:r>
                                  <a:rPr lang="en-US" sz="2000" b="1" i="1" dirty="0">
                                    <a:latin typeface="Cambria Math"/>
                                    <a:ea typeface="Cambria Math"/>
                                  </a:rPr>
                                  <m:t>𝝎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1" i="1" dirty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>
                                        <a:latin typeface="Cambria Math"/>
                                        <a:ea typeface="Cambria Math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2000" b="1" i="1" dirty="0">
                                        <a:latin typeface="Cambria Math"/>
                                        <a:ea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sz="2000" b="1" i="1" dirty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dirty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1" i="1" dirty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dirty="0">
                                        <a:latin typeface="Cambria Math"/>
                                        <a:ea typeface="Cambria Math"/>
                                      </a:rPr>
                                      <m:t>𝒋</m:t>
                                    </m:r>
                                    <m:r>
                                      <a:rPr lang="en-US" sz="2000" b="1" i="1" dirty="0">
                                        <a:latin typeface="Cambria Math"/>
                                        <a:ea typeface="Cambria Math"/>
                                      </a:rPr>
                                      <m:t>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1" i="1" dirty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dirty="0">
                                            <a:latin typeface="Cambria Math"/>
                                            <a:ea typeface="Cambria Math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2000" b="1" i="1" dirty="0">
                                            <a:latin typeface="Cambria Math"/>
                                            <a:ea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1" i="1" dirty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∓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20855"/>
                <a:ext cx="7239000" cy="2533899"/>
              </a:xfrm>
              <a:prstGeom prst="rect">
                <a:avLst/>
              </a:prstGeom>
              <a:blipFill rotWithShape="1">
                <a:blip r:embed="rId2"/>
                <a:stretch>
                  <a:fillRect l="-842" t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4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Class-I: The Constant Gain Factor (</a:t>
            </a:r>
            <a:r>
              <a:rPr lang="en-US" b="1" i="1" dirty="0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752600"/>
                <a:ext cx="8229600" cy="5030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If the open loop gain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i="1" dirty="0" smtClean="0">
                    <a:solidFill>
                      <a:srgbClr val="FF0000"/>
                    </a:solidFill>
                    <a:latin typeface="Cambria Math"/>
                  </a:rPr>
                  <a:t> K</a:t>
                </a:r>
                <a:endParaRPr lang="en-US" b="1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mbria Math"/>
                  </a:rPr>
                  <a:t>Then its </a:t>
                </a:r>
                <a:r>
                  <a:rPr lang="en-US" b="1" dirty="0" smtClean="0">
                    <a:solidFill>
                      <a:srgbClr val="FF0000"/>
                    </a:solidFill>
                    <a:latin typeface="Cambria Math"/>
                  </a:rPr>
                  <a:t>Magnitude (dB) 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i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𝑮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𝝎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𝑯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𝒅𝑩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𝟐𝟎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𝒍𝒐𝒈</m:t>
                    </m:r>
                    <m:d>
                      <m:dPr>
                        <m:begChr m:val="|"/>
                        <m:endChr m:val="|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b="1" i="1" dirty="0" smtClean="0">
                    <a:solidFill>
                      <a:srgbClr val="FF0000"/>
                    </a:solidFill>
                  </a:rPr>
                  <a:t> = constant</a:t>
                </a:r>
                <a:endParaRPr lang="en-US" b="1" i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i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i="1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And its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Phase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 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        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        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𝑲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𝟏𝟖𝟎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       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𝑲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i="1" dirty="0" smtClean="0"/>
                  <a:t>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i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i="1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tx2"/>
                    </a:solidFill>
                  </a:rPr>
                  <a:t>The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log-magnitude plot </a:t>
                </a:r>
                <a:r>
                  <a:rPr lang="en-US" dirty="0">
                    <a:solidFill>
                      <a:schemeClr val="tx2"/>
                    </a:solidFill>
                  </a:rPr>
                  <a:t>for a constant gain 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K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is </a:t>
                </a:r>
                <a:r>
                  <a:rPr lang="en-US" dirty="0">
                    <a:solidFill>
                      <a:schemeClr val="tx2"/>
                    </a:solidFill>
                  </a:rPr>
                  <a:t>a horizontal straight line at the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magnitude of  </a:t>
                </a:r>
                <a:r>
                  <a:rPr lang="en-US" sz="16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20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log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K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decibels.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dirty="0"/>
                  <a:t>effect of varying the gain </a:t>
                </a:r>
                <a:r>
                  <a:rPr lang="en-US" b="1" i="1" dirty="0"/>
                  <a:t>K</a:t>
                </a:r>
                <a:r>
                  <a:rPr lang="en-US" dirty="0"/>
                  <a:t> in the </a:t>
                </a:r>
                <a:r>
                  <a:rPr lang="en-US" dirty="0" smtClean="0"/>
                  <a:t>transfer function </a:t>
                </a:r>
                <a:r>
                  <a:rPr lang="en-US" dirty="0"/>
                  <a:t>is that it raises or lowers the </a:t>
                </a:r>
                <a:r>
                  <a:rPr lang="en-US" dirty="0" smtClean="0"/>
                  <a:t>log-magnitude</a:t>
                </a:r>
                <a:r>
                  <a:rPr lang="en-US" dirty="0"/>
                  <a:t> </a:t>
                </a:r>
                <a:r>
                  <a:rPr lang="en-US" dirty="0" smtClean="0"/>
                  <a:t>curve </a:t>
                </a:r>
                <a:r>
                  <a:rPr lang="en-US" dirty="0"/>
                  <a:t>of the transfer function </a:t>
                </a:r>
                <a:r>
                  <a:rPr lang="en-US" dirty="0" smtClean="0"/>
                  <a:t>by the </a:t>
                </a:r>
                <a:r>
                  <a:rPr lang="en-US" dirty="0"/>
                  <a:t>corresponding </a:t>
                </a:r>
                <a:r>
                  <a:rPr lang="en-US" dirty="0" smtClean="0"/>
                  <a:t>amount.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 smtClean="0"/>
                  <a:t>The constant gain </a:t>
                </a:r>
                <a:r>
                  <a:rPr lang="en-US" b="1" i="1" dirty="0" smtClean="0"/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has no effect on the phase curve.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52600"/>
                <a:ext cx="8229600" cy="5030929"/>
              </a:xfrm>
              <a:prstGeom prst="rect">
                <a:avLst/>
              </a:prstGeom>
              <a:blipFill rotWithShape="1">
                <a:blip r:embed="rId2"/>
                <a:stretch>
                  <a:fillRect l="-519" t="-848" r="-593" b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7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18" y="685800"/>
            <a:ext cx="8986882" cy="6675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Example1 of Class-I: The Factor Constant Gain </a:t>
            </a:r>
            <a:r>
              <a:rPr lang="en-US" sz="3600" b="1" i="1" dirty="0" smtClean="0"/>
              <a:t>K</a:t>
            </a:r>
            <a:endParaRPr lang="en-US" sz="3600" b="1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09600" y="1691640"/>
            <a:ext cx="8406114" cy="4937760"/>
            <a:chOff x="609600" y="1704974"/>
            <a:chExt cx="8406114" cy="4937760"/>
          </a:xfrm>
        </p:grpSpPr>
        <p:grpSp>
          <p:nvGrpSpPr>
            <p:cNvPr id="6" name="Group 5"/>
            <p:cNvGrpSpPr/>
            <p:nvPr/>
          </p:nvGrpSpPr>
          <p:grpSpPr>
            <a:xfrm>
              <a:off x="609600" y="1704974"/>
              <a:ext cx="7258727" cy="4937760"/>
              <a:chOff x="838200" y="1704974"/>
              <a:chExt cx="7258727" cy="493776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838200" y="1704974"/>
                <a:ext cx="6348832" cy="4937760"/>
                <a:chOff x="914400" y="1704974"/>
                <a:chExt cx="6348832" cy="4937760"/>
              </a:xfrm>
            </p:grpSpPr>
            <p:pic>
              <p:nvPicPr>
                <p:cNvPr id="4098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4400" y="1704974"/>
                  <a:ext cx="6348161" cy="49377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99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42152" y="6180454"/>
                  <a:ext cx="221080" cy="220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5" name="TextBox 4"/>
              <p:cNvSpPr txBox="1"/>
              <p:nvPr/>
            </p:nvSpPr>
            <p:spPr>
              <a:xfrm>
                <a:off x="7219273" y="2209800"/>
                <a:ext cx="857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= 20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239000" y="2819400"/>
                <a:ext cx="857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= 10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239000" y="3669268"/>
                <a:ext cx="729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= 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003625" y="5015466"/>
              <a:ext cx="2012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= 4, 10, and 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2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5785</TotalTime>
  <Words>3258</Words>
  <Application>Microsoft Office PowerPoint</Application>
  <PresentationFormat>On-screen Show (4:3)</PresentationFormat>
  <Paragraphs>316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Biomedical Control Systems (BCS)</vt:lpstr>
      <vt:lpstr>The Bode Plot</vt:lpstr>
      <vt:lpstr>The Bode Plot</vt:lpstr>
      <vt:lpstr>Advantages of the Bode Plot </vt:lpstr>
      <vt:lpstr>Asymptotic Approximations: Bode Plots</vt:lpstr>
      <vt:lpstr>Asymptotic Approximations: Bode Plots</vt:lpstr>
      <vt:lpstr>Classes of Factors of Transfer Functions</vt:lpstr>
      <vt:lpstr>Class-I: The Constant Gain Factor (K)</vt:lpstr>
      <vt:lpstr>Example1 of Class-I: The Factor Constant Gain K</vt:lpstr>
      <vt:lpstr>Example2 of Class-I: when G(s)H(s) = 6 and -6</vt:lpstr>
      <vt:lpstr>Corner Frequency or Break Point</vt:lpstr>
      <vt:lpstr>Class-II: The Integral Factor 〖(jω)〗^(-1) </vt:lpstr>
      <vt:lpstr>Example1 of Class-II: The Factor 〖(jω)〗^(-1) </vt:lpstr>
      <vt:lpstr>Example2 of Class-II: The Factor 〖(jω)〗^(-1) </vt:lpstr>
      <vt:lpstr>Class-II: The Derivative Factor jω</vt:lpstr>
      <vt:lpstr>Example of Class-II: The Factor Jω</vt:lpstr>
      <vt:lpstr>Class-II (Generalize form): The Factor 〖(jω)〗^(±P) </vt:lpstr>
      <vt:lpstr>Example1 of Class-II (Generalize): The Factor 〖(jω)〗^(±P) </vt:lpstr>
      <vt:lpstr>Example2 of Class-II (Generalize): The Factor 〖(jω)〗^(±P) </vt:lpstr>
      <vt:lpstr>Class-III: First Order Factors, 〖(1+ jω)〗^(-1)</vt:lpstr>
      <vt:lpstr>Class-III: First Order Factors, 〖(1+ jω)〗^(-1)</vt:lpstr>
      <vt:lpstr>Example1 of Class-III: First Order Factors, 〖(1+ jω)〗^(-1)</vt:lpstr>
      <vt:lpstr>Example2 of Class-III: The Factor 〖(a+jω)〗^(-1) </vt:lpstr>
      <vt:lpstr>Example2 of Class-III: The Factor 〖(a+jω)〗^(-1) </vt:lpstr>
      <vt:lpstr>Example2 of Class-III: First Order Factors, 〖( a+jω)〗^(-1)</vt:lpstr>
      <vt:lpstr>Class-III: First Order Factors, (1+ jω)</vt:lpstr>
      <vt:lpstr>Class-III: First Order Factors, (1+ jω)</vt:lpstr>
      <vt:lpstr>Example3 of Class-III: First Order Factors, (1+ jω)</vt:lpstr>
      <vt:lpstr>Example4 of Class-III: First Order Factors, (1+ jω)</vt:lpstr>
      <vt:lpstr>Example-5: Obtain the Bode plot of the system given by the transfer function;</vt:lpstr>
      <vt:lpstr>Example-5: Continue.</vt:lpstr>
      <vt:lpstr>Example-5: Continue.</vt:lpstr>
      <vt:lpstr>Example-5: Continue.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Muet</cp:lastModifiedBy>
  <cp:revision>685</cp:revision>
  <dcterms:created xsi:type="dcterms:W3CDTF">2012-07-01T09:15:58Z</dcterms:created>
  <dcterms:modified xsi:type="dcterms:W3CDTF">2012-10-18T05:01:05Z</dcterms:modified>
</cp:coreProperties>
</file>