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92" r:id="rId4"/>
    <p:sldId id="258" r:id="rId5"/>
    <p:sldId id="266" r:id="rId6"/>
    <p:sldId id="260" r:id="rId7"/>
    <p:sldId id="267" r:id="rId8"/>
    <p:sldId id="268" r:id="rId9"/>
    <p:sldId id="261" r:id="rId10"/>
    <p:sldId id="291" r:id="rId11"/>
    <p:sldId id="262" r:id="rId12"/>
    <p:sldId id="269" r:id="rId13"/>
    <p:sldId id="263" r:id="rId14"/>
    <p:sldId id="264" r:id="rId15"/>
    <p:sldId id="265" r:id="rId16"/>
    <p:sldId id="270" r:id="rId17"/>
    <p:sldId id="280" r:id="rId18"/>
    <p:sldId id="282" r:id="rId19"/>
    <p:sldId id="271" r:id="rId20"/>
    <p:sldId id="272" r:id="rId21"/>
    <p:sldId id="281" r:id="rId22"/>
    <p:sldId id="273" r:id="rId23"/>
    <p:sldId id="274" r:id="rId24"/>
    <p:sldId id="275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6" r:id="rId33"/>
    <p:sldId id="277" r:id="rId34"/>
    <p:sldId id="290" r:id="rId35"/>
    <p:sldId id="278" r:id="rId36"/>
    <p:sldId id="279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CD28-40D3-4DA4-869F-A9F2A249081B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8C9B-3275-4C4E-9830-D0A734A4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8C9B-3275-4C4E-9830-D0A734A45D6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11/10/2012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Root-Locus Plot Basics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The number of poles of the control system are equal to the number of zeros.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If the zeros are not present in the open-loop transfer function then it will be also absent in the root-locus plot.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If the number of zeros in the open loop transfer function are less than the number of </a:t>
            </a:r>
            <a:r>
              <a:rPr lang="en-US" sz="2000" dirty="0"/>
              <a:t>poles</a:t>
            </a:r>
            <a:r>
              <a:rPr lang="en-US" sz="2000" dirty="0" smtClean="0"/>
              <a:t> in the open-loop transfer function then the remaining zeros are exist at the infinity.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For root-locus plot, the first step is to always place the zeros and poles of the open-loop transfer function in the s-plane (for continuous system) or z-plane (for discrete system).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smtClean="0"/>
              <a:t>The root-locus always starts from the pole of the open-loop transfer  function at </a:t>
            </a:r>
            <a:r>
              <a:rPr lang="en-US" sz="2000" i="1" dirty="0" smtClean="0"/>
              <a:t>K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2000" dirty="0"/>
              <a:t>and finish at the zeros of the open-loop transfer function.</a:t>
            </a:r>
          </a:p>
        </p:txBody>
      </p:sp>
    </p:spTree>
    <p:extLst>
      <p:ext uri="{BB962C8B-B14F-4D97-AF65-F5344CB8AC3E}">
        <p14:creationId xmlns:p14="http://schemas.microsoft.com/office/powerpoint/2010/main" val="370198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48478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poles of </a:t>
            </a:r>
            <a:r>
              <a:rPr lang="en-US" dirty="0" smtClean="0"/>
              <a:t>open-loop transfer function </a:t>
            </a:r>
            <a:r>
              <a:rPr lang="en-US" b="1" i="1" dirty="0" smtClean="0"/>
              <a:t>KG(s)H(s</a:t>
            </a:r>
            <a:r>
              <a:rPr lang="en-US" b="1" i="1" dirty="0"/>
              <a:t>) </a:t>
            </a:r>
            <a:r>
              <a:rPr lang="en-US" dirty="0"/>
              <a:t>are </a:t>
            </a:r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-2</a:t>
            </a:r>
            <a:r>
              <a:rPr lang="en-US" dirty="0">
                <a:latin typeface="Arial" pitchFamily="34" charset="0"/>
                <a:cs typeface="Arial" pitchFamily="34" charset="0"/>
              </a:rPr>
              <a:t>;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zeros of </a:t>
            </a:r>
            <a:r>
              <a:rPr lang="en-US" dirty="0" smtClean="0"/>
              <a:t>open-loop </a:t>
            </a:r>
            <a:r>
              <a:rPr lang="en-US" dirty="0"/>
              <a:t>transfer function </a:t>
            </a:r>
            <a:r>
              <a:rPr lang="en-US" b="1" i="1" dirty="0"/>
              <a:t>KG(s)H(s) </a:t>
            </a:r>
            <a:r>
              <a:rPr lang="en-US" dirty="0" smtClean="0"/>
              <a:t>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closed-loop TF 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zeros </a:t>
            </a:r>
            <a:r>
              <a:rPr lang="en-US" dirty="0" smtClean="0"/>
              <a:t>of </a:t>
            </a:r>
            <a:r>
              <a:rPr lang="en-US" dirty="0"/>
              <a:t>closed-loop </a:t>
            </a:r>
            <a:r>
              <a:rPr lang="en-US" dirty="0" smtClean="0"/>
              <a:t>TF,  </a:t>
            </a:r>
            <a:r>
              <a:rPr lang="en-US" b="1" i="1" dirty="0" smtClean="0"/>
              <a:t>T(s), </a:t>
            </a:r>
            <a:r>
              <a:rPr lang="en-US" dirty="0"/>
              <a:t>consist of the zeros of </a:t>
            </a:r>
            <a:r>
              <a:rPr lang="en-US" b="1" i="1" dirty="0"/>
              <a:t>G(s) </a:t>
            </a:r>
            <a:r>
              <a:rPr lang="en-US" dirty="0"/>
              <a:t>and the poles of </a:t>
            </a:r>
            <a:r>
              <a:rPr lang="en-US" b="1" i="1" dirty="0"/>
              <a:t>H(s</a:t>
            </a:r>
            <a:r>
              <a:rPr lang="en-US" b="1" i="1" dirty="0" smtClean="0"/>
              <a:t>)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poles of closed-loop </a:t>
            </a:r>
            <a:r>
              <a:rPr lang="en-US" dirty="0" smtClean="0"/>
              <a:t>TF, </a:t>
            </a:r>
            <a:r>
              <a:rPr lang="en-US" b="1" i="1" dirty="0" smtClean="0"/>
              <a:t>T(s), </a:t>
            </a:r>
            <a:r>
              <a:rPr lang="en-US" dirty="0"/>
              <a:t>are </a:t>
            </a:r>
            <a:r>
              <a:rPr lang="en-US" dirty="0" smtClean="0"/>
              <a:t>not immediately </a:t>
            </a:r>
            <a:r>
              <a:rPr lang="en-US" dirty="0"/>
              <a:t>known without factoring the denominator, and they are a function of </a:t>
            </a:r>
            <a:r>
              <a:rPr lang="en-US" dirty="0" smtClean="0"/>
              <a:t>system gain factor </a:t>
            </a:r>
            <a:r>
              <a:rPr lang="en-US" b="1" i="1" dirty="0" smtClean="0"/>
              <a:t>K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the system’s transient response and stability are dependent upon the poles </a:t>
            </a:r>
            <a:r>
              <a:rPr lang="en-US" dirty="0" smtClean="0"/>
              <a:t>of </a:t>
            </a:r>
            <a:r>
              <a:rPr lang="en-US" dirty="0"/>
              <a:t>closed-loop </a:t>
            </a:r>
            <a:r>
              <a:rPr lang="en-US" dirty="0" smtClean="0"/>
              <a:t>transfer function, </a:t>
            </a:r>
            <a:r>
              <a:rPr lang="en-US" b="1" i="1" dirty="0" smtClean="0"/>
              <a:t>T(s)</a:t>
            </a:r>
            <a:r>
              <a:rPr lang="en-US" dirty="0" smtClean="0"/>
              <a:t>, we </a:t>
            </a:r>
            <a:r>
              <a:rPr lang="en-US" dirty="0"/>
              <a:t>have no knowledge of the system’s performance unless we factor the </a:t>
            </a:r>
            <a:r>
              <a:rPr lang="en-US" dirty="0" smtClean="0"/>
              <a:t>denominator (characteristic equation) for </a:t>
            </a:r>
            <a:r>
              <a:rPr lang="en-US" dirty="0"/>
              <a:t>specific values </a:t>
            </a:r>
            <a:r>
              <a:rPr lang="en-US" dirty="0" smtClean="0"/>
              <a:t>of </a:t>
            </a:r>
            <a:r>
              <a:rPr lang="en-US" b="1" i="1" dirty="0" smtClean="0"/>
              <a:t>K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root locus will be used to give us a vivid picture of the </a:t>
            </a:r>
            <a:r>
              <a:rPr lang="en-US" dirty="0" smtClean="0"/>
              <a:t>poles of </a:t>
            </a:r>
            <a:r>
              <a:rPr lang="en-US" dirty="0"/>
              <a:t>closed-loop </a:t>
            </a:r>
            <a:r>
              <a:rPr lang="en-US" dirty="0" smtClean="0"/>
              <a:t>transfer function, </a:t>
            </a:r>
            <a:r>
              <a:rPr lang="en-US" b="1" i="1" dirty="0" smtClean="0"/>
              <a:t>T(s), </a:t>
            </a:r>
            <a:r>
              <a:rPr lang="en-US" dirty="0" smtClean="0"/>
              <a:t>as </a:t>
            </a:r>
            <a:r>
              <a:rPr lang="en-US" b="1" i="1" dirty="0"/>
              <a:t>K</a:t>
            </a:r>
            <a:r>
              <a:rPr lang="en-US" dirty="0"/>
              <a:t> varies.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72" y="908720"/>
            <a:ext cx="5760720" cy="30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384"/>
            <a:ext cx="5303520" cy="2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07288" cy="4501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Example-1: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0728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Example-2: Consider the open-loop transfer function below and construct the </a:t>
            </a:r>
            <a:r>
              <a:rPr lang="en-US" sz="2400" dirty="0"/>
              <a:t>root-locus </a:t>
            </a:r>
            <a:r>
              <a:rPr lang="en-US" sz="2400" dirty="0" smtClean="0"/>
              <a:t>by </a:t>
            </a:r>
            <a:r>
              <a:rPr lang="en-US" sz="2400" dirty="0"/>
              <a:t>factoring the denominator polynomial of the closed-loop transfer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5" y="2084070"/>
            <a:ext cx="84249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b="1" i="1" dirty="0" smtClean="0"/>
              <a:t>H =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dirty="0" smtClean="0"/>
              <a:t>, the unity-feedback closed-loop transfer function is;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close-loop roots (or poles) of the system are easily determined by factoring the denominator polynomial;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locus of these roots (or poles) plotted as a function of K is shown in Fig.(a).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root-locus has Two branches. </a:t>
            </a:r>
          </a:p>
          <a:p>
            <a:pPr marL="342900" indent="-342900">
              <a:buAutoNum type="arabicParenR"/>
            </a:pPr>
            <a:r>
              <a:rPr lang="en-US" dirty="0" smtClean="0"/>
              <a:t>First branch is from open loop pole at the origin to open-loop zero 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dirty="0" smtClean="0"/>
              <a:t>.</a:t>
            </a:r>
          </a:p>
          <a:p>
            <a:pPr marL="342900" indent="-342900">
              <a:buAutoNum type="arabicParenR"/>
            </a:pPr>
            <a:r>
              <a:rPr lang="en-US" dirty="0" smtClean="0"/>
              <a:t>Second branch is from the open-loop pole 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-2 </a:t>
            </a:r>
            <a:r>
              <a:rPr lang="en-US" dirty="0" smtClean="0"/>
              <a:t>to the open-loop zero at </a:t>
            </a:r>
            <a:r>
              <a:rPr lang="en-US" b="1" dirty="0" smtClean="0"/>
              <a:t>- ∞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72000" cy="188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48" y="2534032"/>
            <a:ext cx="2705796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5368"/>
            <a:ext cx="327511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4368" y="481863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Fig.(a)</a:t>
            </a:r>
            <a:endParaRPr lang="en-US" sz="1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850624" y="1440885"/>
            <a:ext cx="3089528" cy="691972"/>
            <a:chOff x="2699792" y="1440885"/>
            <a:chExt cx="3089528" cy="6919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973" y="1463787"/>
              <a:ext cx="2602347" cy="669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440885"/>
              <a:ext cx="463506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580112" y="405732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Root-Locus Plot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3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704088"/>
            <a:ext cx="83058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Block </a:t>
            </a:r>
            <a:r>
              <a:rPr lang="en-US" sz="3200" dirty="0" smtClean="0"/>
              <a:t>Diagram </a:t>
            </a:r>
            <a:r>
              <a:rPr lang="en-US" sz="3200" dirty="0"/>
              <a:t>R</a:t>
            </a:r>
            <a:r>
              <a:rPr lang="en-US" sz="3200" dirty="0" smtClean="0"/>
              <a:t>epresentation </a:t>
            </a:r>
            <a:r>
              <a:rPr lang="en-US" sz="3200" dirty="0"/>
              <a:t>of a </a:t>
            </a:r>
            <a:r>
              <a:rPr lang="en-US" sz="3200" dirty="0" smtClean="0"/>
              <a:t>Tracking </a:t>
            </a:r>
            <a:r>
              <a:rPr lang="en-US" sz="3200" dirty="0"/>
              <a:t>S</a:t>
            </a:r>
            <a:r>
              <a:rPr lang="en-US" sz="3200" dirty="0" smtClean="0"/>
              <a:t>ystem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496" y="1340768"/>
            <a:ext cx="9001000" cy="1352550"/>
            <a:chOff x="35496" y="2132856"/>
            <a:chExt cx="9001000" cy="13525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132856"/>
              <a:ext cx="5286375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796" y="2452117"/>
              <a:ext cx="293370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76" y="3212976"/>
            <a:ext cx="4297680" cy="351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654877"/>
            <a:ext cx="3551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TABLE: Pole </a:t>
            </a:r>
            <a:r>
              <a:rPr lang="en-US" sz="1600" dirty="0"/>
              <a:t>location as function of gain </a:t>
            </a:r>
            <a:r>
              <a:rPr lang="en-US" sz="1600" dirty="0" smtClean="0"/>
              <a:t>factor </a:t>
            </a:r>
            <a:r>
              <a:rPr lang="en-US" sz="1600" b="1" i="1" dirty="0" smtClean="0"/>
              <a:t>K</a:t>
            </a:r>
            <a:r>
              <a:rPr lang="en-US" sz="1600" dirty="0" smtClean="0"/>
              <a:t> for the system.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79512" y="256490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Block diagram of security </a:t>
            </a:r>
            <a:r>
              <a:rPr lang="en-US" sz="1600" dirty="0"/>
              <a:t>cameras with auto tracking </a:t>
            </a:r>
            <a:r>
              <a:rPr lang="en-US" sz="1600" dirty="0" smtClean="0"/>
              <a:t>system; 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Closed-loop </a:t>
            </a:r>
            <a:r>
              <a:rPr lang="en-US" sz="1600" dirty="0"/>
              <a:t>transfer </a:t>
            </a:r>
            <a:r>
              <a:rPr lang="en-US" sz="1600" dirty="0" smtClean="0"/>
              <a:t>function.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2123564"/>
            <a:ext cx="6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4960" y="2123564"/>
            <a:ext cx="6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Closed-loop poles change location as gain </a:t>
            </a:r>
            <a:r>
              <a:rPr lang="en-US" sz="2800" b="1" i="1" dirty="0"/>
              <a:t>K</a:t>
            </a:r>
            <a:r>
              <a:rPr lang="en-US" sz="2800" i="1" dirty="0"/>
              <a:t> </a:t>
            </a:r>
            <a:r>
              <a:rPr lang="en-US" sz="2800" dirty="0"/>
              <a:t>is varied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28800"/>
            <a:ext cx="90582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6474822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a) Pole plot; b) </a:t>
            </a:r>
            <a:r>
              <a:rPr lang="en-US" sz="1600" dirty="0"/>
              <a:t>R</a:t>
            </a:r>
            <a:r>
              <a:rPr lang="en-US" sz="1600" dirty="0" smtClean="0"/>
              <a:t>oot locus.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Pole Plot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1268760"/>
            <a:ext cx="13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Root Locus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069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096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Properties of the Root Locus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999868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One method to plot the </a:t>
            </a:r>
            <a:r>
              <a:rPr lang="en-US" sz="2000" dirty="0"/>
              <a:t>root locus </a:t>
            </a:r>
            <a:r>
              <a:rPr lang="en-US" sz="2000" dirty="0" smtClean="0"/>
              <a:t>require </a:t>
            </a:r>
            <a:r>
              <a:rPr lang="en-US" sz="2000" dirty="0"/>
              <a:t>factoring the </a:t>
            </a:r>
            <a:r>
              <a:rPr lang="en-US" sz="2000" dirty="0" smtClean="0"/>
              <a:t>polynomial in </a:t>
            </a:r>
            <a:r>
              <a:rPr lang="en-US" sz="2000" dirty="0"/>
              <a:t>the denominator of the transfer </a:t>
            </a:r>
            <a:r>
              <a:rPr lang="en-US" sz="2000" dirty="0" smtClean="0"/>
              <a:t>function.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Without </a:t>
            </a:r>
            <a:r>
              <a:rPr lang="en-US" sz="2000" dirty="0"/>
              <a:t>a computer, factoring the </a:t>
            </a:r>
            <a:r>
              <a:rPr lang="en-US" sz="2000" dirty="0" smtClean="0"/>
              <a:t>polynomial would </a:t>
            </a:r>
            <a:r>
              <a:rPr lang="en-US" sz="2000" dirty="0"/>
              <a:t>be quite a problem for numerous values of </a:t>
            </a:r>
            <a:r>
              <a:rPr lang="en-US" sz="2000" dirty="0" smtClean="0"/>
              <a:t>gain.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However using the </a:t>
            </a:r>
            <a:r>
              <a:rPr lang="en-US" sz="2000" dirty="0"/>
              <a:t>properties of the root </a:t>
            </a:r>
            <a:r>
              <a:rPr lang="en-US" sz="2000" dirty="0" smtClean="0"/>
              <a:t>locus</a:t>
            </a:r>
            <a:r>
              <a:rPr lang="en-US" sz="2000" dirty="0"/>
              <a:t>,</a:t>
            </a:r>
            <a:r>
              <a:rPr lang="en-US" sz="2000" dirty="0" smtClean="0"/>
              <a:t> it is possible to </a:t>
            </a:r>
            <a:r>
              <a:rPr lang="en-US" sz="2000" dirty="0"/>
              <a:t>make a rapid sketch of the root locus for </a:t>
            </a:r>
            <a:r>
              <a:rPr lang="en-US" sz="2000" dirty="0" smtClean="0"/>
              <a:t>higher-order systems </a:t>
            </a:r>
            <a:r>
              <a:rPr lang="en-US" sz="2000" dirty="0"/>
              <a:t>without having to factor the denominator of the closed-loop </a:t>
            </a:r>
            <a:r>
              <a:rPr lang="en-US" sz="2000" dirty="0" smtClean="0"/>
              <a:t>transfer function.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properties of the root locus can be derived from the general control </a:t>
            </a:r>
            <a:r>
              <a:rPr lang="en-US" sz="2000" dirty="0" smtClean="0"/>
              <a:t>system of Figure-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3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343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53392"/>
            <a:ext cx="6035040" cy="52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552" y="1568981"/>
            <a:ext cx="7776864" cy="4801314"/>
            <a:chOff x="539552" y="2492896"/>
            <a:chExt cx="7776864" cy="4801314"/>
          </a:xfrm>
        </p:grpSpPr>
        <p:sp>
          <p:nvSpPr>
            <p:cNvPr id="3" name="Rectangle 2"/>
            <p:cNvSpPr/>
            <p:nvPr/>
          </p:nvSpPr>
          <p:spPr>
            <a:xfrm>
              <a:off x="539552" y="2492896"/>
              <a:ext cx="7776864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US" dirty="0"/>
                <a:t>The closed-loop transfer function </a:t>
              </a:r>
              <a:r>
                <a:rPr lang="en-US" dirty="0" smtClean="0"/>
                <a:t>for </a:t>
              </a:r>
              <a:r>
                <a:rPr lang="en-US" dirty="0"/>
                <a:t>the system is</a:t>
              </a:r>
              <a:r>
                <a:rPr lang="en-US" dirty="0" smtClean="0"/>
                <a:t>;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/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/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 smtClean="0"/>
            </a:p>
            <a:p>
              <a:pPr algn="just"/>
              <a:endParaRPr lang="en-US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dirty="0" smtClean="0"/>
                <a:t>The characteristic equation of the closed-loop system is;</a:t>
              </a:r>
            </a:p>
            <a:p>
              <a:pPr algn="just"/>
              <a:r>
                <a:rPr lang="en-US" dirty="0" smtClean="0"/>
                <a:t> 			     </a:t>
              </a:r>
            </a:p>
            <a:p>
              <a:pPr algn="just"/>
              <a:r>
                <a:rPr lang="en-US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1 +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KG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(s)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(s) = 0 	or 	</a:t>
              </a:r>
              <a:r>
                <a:rPr lang="en-US" i="1" dirty="0">
                  <a:latin typeface="Arial" pitchFamily="34" charset="0"/>
                  <a:cs typeface="Arial" pitchFamily="34" charset="0"/>
                </a:rPr>
                <a:t> KG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(s)</a:t>
              </a:r>
              <a:r>
                <a:rPr lang="en-US" i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(s) =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-1</a:t>
              </a:r>
            </a:p>
            <a:p>
              <a:pPr algn="just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dirty="0"/>
                <a:t>where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-1 </a:t>
              </a:r>
              <a:r>
                <a:rPr lang="en-US" dirty="0"/>
                <a:t>is represented in polar form as 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dirty="0"/>
                <a:t>Equation (</a:t>
              </a:r>
              <a:r>
                <a:rPr lang="en-US" dirty="0" err="1"/>
                <a:t>i</a:t>
              </a:r>
              <a:r>
                <a:rPr lang="en-US" dirty="0"/>
                <a:t>) can be written as,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590763"/>
              <a:ext cx="168981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580112" y="2339588"/>
            <a:ext cx="1080120" cy="369332"/>
            <a:chOff x="7020272" y="2699628"/>
            <a:chExt cx="1080120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020272" y="288951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80084" y="269962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i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597466"/>
            <a:ext cx="8305800" cy="599286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Magnitude and Angle Criterion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8239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870" y="2060848"/>
            <a:ext cx="6546442" cy="504825"/>
            <a:chOff x="323528" y="5372447"/>
            <a:chExt cx="6546442" cy="50482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5372447"/>
              <a:ext cx="18478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3528" y="5373216"/>
              <a:ext cx="2426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 Criterion</a:t>
              </a:r>
              <a:endParaRPr lang="en-US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843808" y="5589240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24128" y="5435932"/>
              <a:ext cx="1145842" cy="369332"/>
              <a:chOff x="7020272" y="2699628"/>
              <a:chExt cx="1145842" cy="3693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7680084" y="269962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(ii)</a:t>
                </a:r>
                <a:endParaRPr lang="en-US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40154" y="2780928"/>
            <a:ext cx="7260238" cy="495300"/>
            <a:chOff x="323528" y="6174060"/>
            <a:chExt cx="7260238" cy="49530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618" y="6174060"/>
              <a:ext cx="28765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23528" y="6228020"/>
              <a:ext cx="1861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Angle Criterion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339752" y="6453336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372200" y="6228020"/>
              <a:ext cx="1211566" cy="369332"/>
              <a:chOff x="7020272" y="2699628"/>
              <a:chExt cx="1211566" cy="36933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680084" y="2699628"/>
                <a:ext cx="55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(iii)</a:t>
                </a:r>
                <a:endParaRPr lang="en-US" dirty="0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539552" y="357301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If the angle of the complex number is an odd multiple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/>
              <a:t>, </a:t>
            </a:r>
            <a:r>
              <a:rPr lang="en-US" dirty="0"/>
              <a:t>that value of s is a system pole for some particular value of K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Finally</a:t>
            </a:r>
            <a:r>
              <a:rPr lang="en-US" dirty="0"/>
              <a:t>, if point s is a closed-loop system pole for some value of gain, </a:t>
            </a:r>
            <a:r>
              <a:rPr lang="en-US" b="1" i="1" dirty="0"/>
              <a:t>K</a:t>
            </a:r>
            <a:r>
              <a:rPr lang="en-US" dirty="0"/>
              <a:t>, then that value of gain, </a:t>
            </a:r>
            <a:r>
              <a:rPr lang="en-US" b="1" i="1" dirty="0"/>
              <a:t>K</a:t>
            </a:r>
            <a:r>
              <a:rPr lang="en-US" dirty="0"/>
              <a:t>, can be found by dividing the product of the pole lengths by the product of the zero lengths.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525458"/>
            <a:ext cx="8305800" cy="599286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Magnitude and Angle Criterion</a:t>
            </a:r>
            <a:endParaRPr lang="en-US" sz="3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539552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value of s </a:t>
            </a:r>
            <a:r>
              <a:rPr lang="en-US" dirty="0" smtClean="0"/>
              <a:t>is a </a:t>
            </a:r>
            <a:r>
              <a:rPr lang="en-US" dirty="0"/>
              <a:t>closed-loop pole </a:t>
            </a:r>
            <a:r>
              <a:rPr lang="en-US" dirty="0" smtClean="0"/>
              <a:t>if;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435467" y="5733256"/>
            <a:ext cx="5376893" cy="904009"/>
            <a:chOff x="3409528" y="5877272"/>
            <a:chExt cx="5376893" cy="904009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528" y="5877272"/>
              <a:ext cx="4114800" cy="904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7596336" y="6156012"/>
              <a:ext cx="1190085" cy="369332"/>
              <a:chOff x="7020272" y="2699628"/>
              <a:chExt cx="1190085" cy="36933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680084" y="2699628"/>
                <a:ext cx="5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(iv)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Complex Numbers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2072767"/>
                <a:ext cx="4572000" cy="36604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Rectangular Form = x + </a:t>
                </a:r>
                <a:r>
                  <a:rPr lang="en-US" sz="2000" i="1" dirty="0" err="1"/>
                  <a:t>j</a:t>
                </a:r>
                <a:r>
                  <a:rPr lang="en-US" sz="2000" dirty="0" err="1"/>
                  <a:t>y</a:t>
                </a:r>
                <a:endParaRPr lang="en-US" sz="2000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/>
                  <a:t>Polar Form = 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θ</m:t>
                    </m:r>
                  </m:oMath>
                </a14:m>
                <a:endParaRPr lang="en-US" sz="200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Euler Form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dirty="0" smtClean="0">
                        <a:latin typeface="Cambria Math"/>
                      </a:rPr>
                      <m:t>+</m:t>
                    </m:r>
                    <m:r>
                      <a:rPr lang="en-US" sz="2000" b="0" i="1" dirty="0" smtClean="0">
                        <a:latin typeface="Cambria Math"/>
                      </a:rPr>
                      <m:t>𝑗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l-GR" sz="2000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Rectangular to Polar Conversion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2000" dirty="0" smtClean="0"/>
                  <a:t>θ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Polar to Rectangular Conversion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x = </a:t>
                </a:r>
                <a:r>
                  <a:rPr lang="en-US" sz="2000" i="1" dirty="0" err="1" smtClean="0"/>
                  <a:t>rcos</a:t>
                </a:r>
                <a:r>
                  <a:rPr lang="el-GR" sz="2000" i="1" dirty="0" smtClean="0"/>
                  <a:t>θ</a:t>
                </a:r>
                <a:endParaRPr lang="en-US" sz="2000" i="1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000" dirty="0" smtClean="0"/>
                  <a:t>y = </a:t>
                </a:r>
                <a:r>
                  <a:rPr lang="en-US" sz="2000" i="1" dirty="0" err="1"/>
                  <a:t>r</a:t>
                </a:r>
                <a:r>
                  <a:rPr lang="en-US" sz="2000" i="1" dirty="0" err="1" smtClean="0"/>
                  <a:t>sin</a:t>
                </a:r>
                <a:r>
                  <a:rPr lang="el-GR" sz="2000" i="1" dirty="0" smtClean="0"/>
                  <a:t>θ</a:t>
                </a:r>
                <a:endParaRPr lang="en-US" sz="2000" i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72767"/>
                <a:ext cx="4572000" cy="366048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833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54" y="1770509"/>
            <a:ext cx="42100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60" cy="56467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Example-3: Check whether point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= - 2 + j3</a:t>
            </a:r>
            <a:r>
              <a:rPr lang="en-US" sz="2400" b="1" dirty="0" smtClean="0"/>
              <a:t> </a:t>
            </a:r>
            <a:r>
              <a:rPr lang="en-US" sz="2400" b="1" dirty="0"/>
              <a:t>is a closed-loop system pole for some value of gain, </a:t>
            </a:r>
            <a:r>
              <a:rPr lang="en-US" sz="2400" b="1" i="1" dirty="0" smtClean="0"/>
              <a:t>K, </a:t>
            </a:r>
            <a:r>
              <a:rPr lang="en-US" sz="2400" b="1" dirty="0" smtClean="0"/>
              <a:t>or not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7317"/>
            <a:ext cx="47625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42" y="3712071"/>
            <a:ext cx="2647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81791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this </a:t>
            </a:r>
            <a:r>
              <a:rPr lang="en-US" dirty="0" smtClean="0"/>
              <a:t>system, </a:t>
            </a:r>
            <a:r>
              <a:rPr lang="en-US" dirty="0"/>
              <a:t>the open-loop transfer function is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60" y="4676750"/>
            <a:ext cx="3771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714749"/>
            <a:ext cx="399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closed-loop transfer </a:t>
            </a:r>
            <a:r>
              <a:rPr lang="en-US" dirty="0" smtClean="0"/>
              <a:t>function 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559098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If point s is a closed-loop system pole for some value of gain, </a:t>
            </a:r>
            <a:r>
              <a:rPr lang="en-US" b="1" i="1" dirty="0" smtClean="0"/>
              <a:t>K</a:t>
            </a:r>
            <a:r>
              <a:rPr lang="en-US" dirty="0" smtClean="0"/>
              <a:t>, then </a:t>
            </a:r>
            <a:r>
              <a:rPr lang="en-US" dirty="0"/>
              <a:t>s </a:t>
            </a:r>
            <a:r>
              <a:rPr lang="en-US" dirty="0" smtClean="0"/>
              <a:t>must satisfy </a:t>
            </a:r>
            <a:r>
              <a:rPr lang="en-US" dirty="0" err="1"/>
              <a:t>Eqs</a:t>
            </a:r>
            <a:r>
              <a:rPr lang="en-US" dirty="0"/>
              <a:t>. </a:t>
            </a:r>
            <a:r>
              <a:rPr lang="en-US" dirty="0" smtClean="0"/>
              <a:t>(ii) </a:t>
            </a:r>
            <a:r>
              <a:rPr lang="en-US" dirty="0"/>
              <a:t>and </a:t>
            </a:r>
            <a:r>
              <a:rPr lang="en-US" dirty="0" smtClean="0"/>
              <a:t>(iii).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2308" y="2966174"/>
            <a:ext cx="188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Root-Locus Plot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303818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Closed-Loop System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74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Root Locus Method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6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944" y="548680"/>
            <a:ext cx="3337248" cy="42065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Example-3: Continue.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6386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496" y="1052736"/>
                <a:ext cx="5183560" cy="4922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Consider the point </a:t>
                </a: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 = - 2 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dirty="0"/>
                  <a:t>. If this point is a closed-loop pole for some value </a:t>
                </a:r>
                <a:r>
                  <a:rPr lang="en-US" dirty="0" smtClean="0"/>
                  <a:t>of gain</a:t>
                </a:r>
                <a:r>
                  <a:rPr lang="en-US" dirty="0"/>
                  <a:t>, then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the angles of the zeros minus the angles of the poles must equal an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odd multiple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of </a:t>
                </a:r>
                <a:r>
                  <a:rPr lang="en-US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180</a:t>
                </a:r>
                <a:r>
                  <a:rPr lang="en-US" b="1" baseline="300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1 = (-2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 smtClean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3) – (-4 + </a:t>
                </a:r>
                <a:r>
                  <a:rPr lang="en-US" sz="1600" b="1" i="1" dirty="0" smtClean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0) = 2 + </a:t>
                </a:r>
                <a:r>
                  <a:rPr lang="en-US" sz="1600" b="1" i="1" dirty="0" smtClean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  <a:cs typeface="Arial" pitchFamily="34" charset="0"/>
                          </a:rPr>
                          <m:t>𝟏𝟑</m:t>
                        </m:r>
                      </m:e>
                    </m:rad>
                    <m:r>
                      <a:rPr lang="en-US" sz="1600" b="1" i="0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𝟓𝟔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𝟑𝐨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3) – (-3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1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  <m:r>
                      <a:rPr lang="en-US" sz="1600" b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𝟕𝟏</m:t>
                    </m:r>
                    <m:r>
                      <a:rPr lang="en-US" sz="1600" b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3) –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(-2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 =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𝟗𝟎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L4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3) –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(-1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-1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</m:rad>
                    <m:r>
                      <a:rPr lang="en-US" sz="1600" b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𝟏𝟎𝟖</m:t>
                    </m:r>
                    <m:r>
                      <a:rPr lang="en-US" sz="16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Hence,</a:t>
                </a: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5183560" cy="4922245"/>
              </a:xfrm>
              <a:prstGeom prst="rect">
                <a:avLst/>
              </a:prstGeom>
              <a:blipFill rotWithShape="1">
                <a:blip r:embed="rId3"/>
                <a:stretch>
                  <a:fillRect l="-1059" t="-743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98367" y="1465620"/>
            <a:ext cx="228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Vector representation of G(s) </a:t>
            </a:r>
            <a:r>
              <a:rPr lang="en-US" sz="1400" b="1" dirty="0" smtClean="0"/>
              <a:t>at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-2 +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25877"/>
            <a:ext cx="6949440" cy="40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94928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Therefore,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dirty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a point on the root locus, or alternatively,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-2 +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dirty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closed-loop </a:t>
            </a:r>
            <a:r>
              <a:rPr lang="en-US" dirty="0"/>
              <a:t>pole for any </a:t>
            </a:r>
            <a:r>
              <a:rPr lang="en-US" dirty="0" smtClean="0"/>
              <a:t>value of gain </a:t>
            </a:r>
            <a:r>
              <a:rPr lang="en-US" b="1" i="1" dirty="0" smtClean="0"/>
              <a:t>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62944" y="332656"/>
            <a:ext cx="3337248" cy="420656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Example-3: Continue.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496" y="764704"/>
                <a:ext cx="8856984" cy="420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If these calculations are repeated for another point 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/>
                    <a:cs typeface="Arial" pitchFamily="34" charset="0"/>
                  </a:rPr>
                  <a:t>s = - 2 + j(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b="1" dirty="0" smtClean="0"/>
                  <a:t>. </a:t>
                </a:r>
                <a:r>
                  <a:rPr lang="en-US" dirty="0"/>
                  <a:t>If this point is a closed-loop pole for some value </a:t>
                </a:r>
                <a:r>
                  <a:rPr lang="en-US" dirty="0" smtClean="0"/>
                  <a:t>of gain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the angles of the zeros minus the angles of the poles must equal an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odd multiple </a:t>
                </a:r>
                <a:r>
                  <a:rPr lang="en-US" b="1" i="1" dirty="0">
                    <a:solidFill>
                      <a:schemeClr val="tx2"/>
                    </a:solidFill>
                  </a:rPr>
                  <a:t>of </a:t>
                </a:r>
                <a:r>
                  <a:rPr lang="en-US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180</a:t>
                </a:r>
                <a:r>
                  <a:rPr lang="en-US" b="1" baseline="300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1 = (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- 2 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) –  (–4 + </a:t>
                </a:r>
                <a:r>
                  <a:rPr lang="en-US" sz="1600" b="1" i="1" dirty="0" smtClean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0) = 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2.12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𝟏𝟗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𝟒𝐨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(- 2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))–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(–3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1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)=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1.22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𝟑𝟓</m:t>
                    </m:r>
                    <m:r>
                      <a:rPr lang="en-US" sz="1600" b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L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(- 2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))–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(–2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16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𝟗𝟎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L4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= (- 2 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))–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(–1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0) =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-1 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600" b="1" i="1" dirty="0"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sz="1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)=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1.22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𝟏𝟒𝟒</m:t>
                    </m:r>
                    <m:r>
                      <a:rPr lang="en-US" sz="16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1600" b="1" i="1" baseline="300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𝐨</m:t>
                    </m:r>
                  </m:oMath>
                </a14:m>
                <a:endParaRPr lang="en-US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sz="16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     Hence,   </a:t>
                </a:r>
                <a:r>
                  <a:rPr lang="el-GR" dirty="0" smtClean="0"/>
                  <a:t>θ</a:t>
                </a:r>
                <a:r>
                  <a:rPr lang="en-US" dirty="0" smtClean="0"/>
                  <a:t>1 </a:t>
                </a:r>
                <a:r>
                  <a:rPr lang="en-US" dirty="0"/>
                  <a:t>+ </a:t>
                </a:r>
                <a:r>
                  <a:rPr lang="el-GR" dirty="0"/>
                  <a:t>θ</a:t>
                </a:r>
                <a:r>
                  <a:rPr lang="en-US" dirty="0"/>
                  <a:t>2 – </a:t>
                </a:r>
                <a:r>
                  <a:rPr lang="el-GR" dirty="0"/>
                  <a:t>θ</a:t>
                </a:r>
                <a:r>
                  <a:rPr lang="en-US" dirty="0"/>
                  <a:t>3 – </a:t>
                </a:r>
                <a:r>
                  <a:rPr lang="el-GR" dirty="0"/>
                  <a:t>θ</a:t>
                </a:r>
                <a:r>
                  <a:rPr lang="en-US" dirty="0" smtClean="0"/>
                  <a:t>4 =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19.4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+ 35.3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– 90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– 144.7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o+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-180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endParaRPr lang="en-US" baseline="300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4704"/>
                <a:ext cx="8856984" cy="4204805"/>
              </a:xfrm>
              <a:prstGeom prst="rect">
                <a:avLst/>
              </a:prstGeom>
              <a:blipFill rotWithShape="1">
                <a:blip r:embed="rId2"/>
                <a:stretch>
                  <a:fillRect l="-482" t="-290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22" y="5322912"/>
            <a:ext cx="34854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496" y="4509120"/>
                <a:ext cx="8856984" cy="1669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solidFill>
                      <a:schemeClr val="accent1"/>
                    </a:solidFill>
                  </a:rPr>
                  <a:t>    So, angles do add up to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180</a:t>
                </a:r>
                <a:r>
                  <a:rPr lang="en-US" b="1" baseline="30000" dirty="0" smtClean="0">
                    <a:solidFill>
                      <a:schemeClr val="accent1"/>
                    </a:solidFill>
                  </a:rPr>
                  <a:t>o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 therefore </a:t>
                </a:r>
                <a:r>
                  <a:rPr lang="en-US" b="1" i="1" dirty="0" smtClean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s = - </a:t>
                </a:r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2 + j(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) </a:t>
                </a:r>
                <a:r>
                  <a:rPr lang="en-US" b="1" dirty="0">
                    <a:solidFill>
                      <a:schemeClr val="accent1"/>
                    </a:solidFill>
                  </a:rPr>
                  <a:t>is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a </a:t>
                </a:r>
                <a:r>
                  <a:rPr lang="en-US" b="1" dirty="0">
                    <a:solidFill>
                      <a:schemeClr val="accent1"/>
                    </a:solidFill>
                  </a:rPr>
                  <a:t>point on the root locus, or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alternatively</a:t>
                </a:r>
                <a:r>
                  <a:rPr lang="en-US" b="1" dirty="0">
                    <a:solidFill>
                      <a:schemeClr val="accent1"/>
                    </a:solidFill>
                  </a:rPr>
                  <a:t>, </a:t>
                </a:r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s = </a:t>
                </a:r>
                <a:r>
                  <a:rPr lang="en-US" b="1" i="1" dirty="0" smtClean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- </a:t>
                </a:r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2 + j(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)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is a closed-loop </a:t>
                </a:r>
                <a:r>
                  <a:rPr lang="en-US" b="1" dirty="0">
                    <a:solidFill>
                      <a:schemeClr val="accent1"/>
                    </a:solidFill>
                  </a:rPr>
                  <a:t>pole for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some value of gain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.</a:t>
                </a:r>
              </a:p>
              <a:p>
                <a:pPr algn="just"/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The value of gain 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 is calculated using Eq. (iv) as;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09120"/>
                <a:ext cx="8856984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619" t="-730" r="-551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6300028"/>
                <a:ext cx="8568952" cy="39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Thus, the point </a:t>
                </a:r>
                <a:r>
                  <a:rPr lang="en-US" b="1" i="1" dirty="0">
                    <a:solidFill>
                      <a:schemeClr val="accent1"/>
                    </a:solidFill>
                    <a:latin typeface="Cambria Math"/>
                    <a:cs typeface="Arial" pitchFamily="34" charset="0"/>
                  </a:rPr>
                  <a:t>s = - 2 + j(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a point on the root locus for a gain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dirty="0">
                    <a:solidFill>
                      <a:schemeClr val="accent1"/>
                    </a:solidFill>
                  </a:rPr>
                  <a:t>=</a:t>
                </a:r>
                <a:r>
                  <a:rPr lang="en-US" b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0.33</a:t>
                </a:r>
                <a:r>
                  <a:rPr lang="en-US" b="1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300028"/>
                <a:ext cx="8568952" cy="396327"/>
              </a:xfrm>
              <a:prstGeom prst="rect">
                <a:avLst/>
              </a:prstGeom>
              <a:blipFill rotWithShape="1">
                <a:blip r:embed="rId5"/>
                <a:stretch>
                  <a:fillRect l="-569" t="-307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3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Sketching the Root Locus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The </a:t>
            </a:r>
            <a:r>
              <a:rPr lang="en-US" dirty="0"/>
              <a:t>following </a:t>
            </a:r>
            <a:r>
              <a:rPr lang="en-US" b="1" dirty="0" smtClean="0">
                <a:solidFill>
                  <a:srgbClr val="FF0000"/>
                </a:solidFill>
              </a:rPr>
              <a:t>FIVE</a:t>
            </a:r>
            <a:r>
              <a:rPr lang="en-US" dirty="0" smtClean="0"/>
              <a:t> </a:t>
            </a:r>
            <a:r>
              <a:rPr lang="en-US" dirty="0"/>
              <a:t>rules allow us to </a:t>
            </a:r>
            <a:r>
              <a:rPr lang="en-US" dirty="0" smtClean="0"/>
              <a:t>sketch the </a:t>
            </a:r>
            <a:r>
              <a:rPr lang="en-US" dirty="0"/>
              <a:t>root locus using </a:t>
            </a:r>
            <a:r>
              <a:rPr lang="en-US" dirty="0" smtClean="0"/>
              <a:t>minimal calculations.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Number of B</a:t>
            </a:r>
            <a:r>
              <a:rPr lang="en-US" b="1" dirty="0" smtClean="0"/>
              <a:t>ranches: </a:t>
            </a:r>
            <a:r>
              <a:rPr lang="en-US" dirty="0" smtClean="0"/>
              <a:t>The </a:t>
            </a:r>
            <a:r>
              <a:rPr lang="en-US" dirty="0"/>
              <a:t>number of branches of the root locus equals the number of closed-loop </a:t>
            </a:r>
            <a:r>
              <a:rPr lang="en-US" dirty="0" smtClean="0"/>
              <a:t>poles.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/>
              <a:t>Symmetry: </a:t>
            </a:r>
            <a:r>
              <a:rPr lang="en-US" dirty="0"/>
              <a:t>The root locus is symmetrical about the real </a:t>
            </a:r>
            <a:r>
              <a:rPr lang="en-US" dirty="0" smtClean="0"/>
              <a:t>axis.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/>
              <a:t>Real-Axis Segments: </a:t>
            </a:r>
            <a:r>
              <a:rPr lang="en-US" dirty="0"/>
              <a:t>On the real axis, for </a:t>
            </a:r>
            <a:r>
              <a:rPr lang="en-US" dirty="0" smtClean="0"/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&gt; 0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the root-locus </a:t>
            </a:r>
            <a:r>
              <a:rPr lang="en-US" dirty="0"/>
              <a:t>exists to the left of </a:t>
            </a:r>
            <a:r>
              <a:rPr lang="en-US" dirty="0" smtClean="0"/>
              <a:t>an odd </a:t>
            </a:r>
            <a:r>
              <a:rPr lang="en-US" dirty="0"/>
              <a:t>number of </a:t>
            </a:r>
            <a:r>
              <a:rPr lang="en-US" dirty="0" smtClean="0"/>
              <a:t>real-axis finite </a:t>
            </a:r>
            <a:r>
              <a:rPr lang="en-US" dirty="0"/>
              <a:t>open-loop poles </a:t>
            </a:r>
            <a:r>
              <a:rPr lang="en-US" b="1" dirty="0"/>
              <a:t>and/or</a:t>
            </a:r>
            <a:r>
              <a:rPr lang="en-US" dirty="0"/>
              <a:t> finite open-loop </a:t>
            </a:r>
            <a:r>
              <a:rPr lang="en-US" dirty="0" smtClean="0"/>
              <a:t>zeros.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/>
              <a:t>Starting </a:t>
            </a:r>
            <a:r>
              <a:rPr lang="en-US" b="1" dirty="0"/>
              <a:t>and E</a:t>
            </a:r>
            <a:r>
              <a:rPr lang="en-US" b="1" dirty="0" smtClean="0"/>
              <a:t>nding Points: </a:t>
            </a:r>
            <a:r>
              <a:rPr lang="en-US" dirty="0"/>
              <a:t>The root locus begins at the finite and infinite poles of open-loop </a:t>
            </a:r>
            <a:r>
              <a:rPr lang="en-US" dirty="0" smtClean="0"/>
              <a:t>transfer function, </a:t>
            </a:r>
            <a:r>
              <a:rPr lang="en-US" i="1" dirty="0" smtClean="0"/>
              <a:t>G(s)H(s), </a:t>
            </a:r>
            <a:r>
              <a:rPr lang="en-US" dirty="0"/>
              <a:t>and ends at </a:t>
            </a:r>
            <a:r>
              <a:rPr lang="en-US" dirty="0" smtClean="0"/>
              <a:t>the finite </a:t>
            </a:r>
            <a:r>
              <a:rPr lang="en-US" dirty="0"/>
              <a:t>and infinite zeros of open-loop transfer </a:t>
            </a:r>
            <a:r>
              <a:rPr lang="en-US" dirty="0" smtClean="0"/>
              <a:t>function, </a:t>
            </a:r>
            <a:r>
              <a:rPr lang="en-US" i="1" dirty="0" smtClean="0"/>
              <a:t>G(s)H(s).</a:t>
            </a:r>
          </a:p>
          <a:p>
            <a:pPr marL="342900" indent="-342900" algn="just">
              <a:buFont typeface="+mj-lt"/>
              <a:buAutoNum type="arabicPeriod"/>
            </a:pPr>
            <a:endParaRPr lang="en-US" i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/>
              <a:t>Behavior </a:t>
            </a:r>
            <a:r>
              <a:rPr lang="en-US" b="1" dirty="0"/>
              <a:t>at </a:t>
            </a:r>
            <a:r>
              <a:rPr lang="en-US" b="1" dirty="0" smtClean="0"/>
              <a:t>Infinity: </a:t>
            </a:r>
            <a:r>
              <a:rPr lang="en-US" dirty="0" smtClean="0"/>
              <a:t>The </a:t>
            </a:r>
            <a:r>
              <a:rPr lang="en-US" dirty="0"/>
              <a:t>root locus approaches straight lines as asymptotes as the locus </a:t>
            </a:r>
            <a:r>
              <a:rPr lang="en-US" dirty="0" smtClean="0"/>
              <a:t>approaches infinity</a:t>
            </a:r>
            <a:r>
              <a:rPr lang="en-US" dirty="0"/>
              <a:t>. Further, the equation of the asymptotes is given by the real-axis intercept, </a:t>
            </a:r>
            <a:r>
              <a:rPr lang="en-US" dirty="0" err="1"/>
              <a:t>σ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/>
              <a:t>angle, </a:t>
            </a:r>
            <a:r>
              <a:rPr lang="en-US" dirty="0" err="1"/>
              <a:t>θ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follows: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1930"/>
            <a:ext cx="3495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61248"/>
            <a:ext cx="3333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75" y="6527605"/>
            <a:ext cx="2143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51920" y="5877272"/>
            <a:ext cx="906668" cy="369332"/>
            <a:chOff x="7020272" y="2699628"/>
            <a:chExt cx="1360004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020272" y="288951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80084" y="2699628"/>
              <a:ext cx="700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/>
                <a:t>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01836" y="5877272"/>
            <a:ext cx="989613" cy="369332"/>
            <a:chOff x="7020272" y="2699628"/>
            <a:chExt cx="1428496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020272" y="288951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80084" y="2699628"/>
              <a:ext cx="768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(vi)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80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20656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/>
              <a:t>Sketching a Root Locus with Asymptotes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1196752"/>
            <a:ext cx="480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Example-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chemeClr val="tx2"/>
                </a:solidFill>
              </a:rPr>
              <a:t>: Sketch </a:t>
            </a:r>
            <a:r>
              <a:rPr lang="en-US" sz="1600" b="1" dirty="0">
                <a:solidFill>
                  <a:schemeClr val="tx2"/>
                </a:solidFill>
              </a:rPr>
              <a:t>the root locus for the </a:t>
            </a:r>
            <a:r>
              <a:rPr lang="en-US" sz="1600" b="1" dirty="0" smtClean="0">
                <a:solidFill>
                  <a:schemeClr val="tx2"/>
                </a:solidFill>
              </a:rPr>
              <a:t>system.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04" y="1124744"/>
            <a:ext cx="4229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3" y="1844824"/>
            <a:ext cx="8856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Let us begin by calculating the asymptotes.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Using </a:t>
            </a:r>
            <a:r>
              <a:rPr lang="en-US" dirty="0"/>
              <a:t>Eq. </a:t>
            </a:r>
            <a:r>
              <a:rPr lang="en-US" dirty="0" smtClean="0"/>
              <a:t>(</a:t>
            </a:r>
            <a:r>
              <a:rPr lang="en-US" dirty="0"/>
              <a:t>v</a:t>
            </a:r>
            <a:r>
              <a:rPr lang="en-US" dirty="0" smtClean="0"/>
              <a:t>), </a:t>
            </a:r>
            <a:r>
              <a:rPr lang="en-US" dirty="0"/>
              <a:t>the </a:t>
            </a:r>
            <a:r>
              <a:rPr lang="en-US" dirty="0" smtClean="0"/>
              <a:t>real-axis</a:t>
            </a:r>
            <a:r>
              <a:rPr lang="en-US" dirty="0"/>
              <a:t> </a:t>
            </a:r>
            <a:r>
              <a:rPr lang="en-US" dirty="0" smtClean="0"/>
              <a:t>intercept </a:t>
            </a:r>
            <a:r>
              <a:rPr lang="en-US" dirty="0"/>
              <a:t>is evaluated </a:t>
            </a:r>
            <a:r>
              <a:rPr lang="en-US" dirty="0" smtClean="0"/>
              <a:t>as;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angles of the lines that intersect 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- 4/3</a:t>
            </a:r>
            <a:r>
              <a:rPr lang="en-US" dirty="0"/>
              <a:t>, given by Eq. </a:t>
            </a:r>
            <a:r>
              <a:rPr lang="en-US" dirty="0" smtClean="0"/>
              <a:t>(vi), </a:t>
            </a:r>
            <a:r>
              <a:rPr lang="en-US" dirty="0"/>
              <a:t>are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657600" cy="6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44" y="3789040"/>
            <a:ext cx="3657600" cy="18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5890046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If the value </a:t>
            </a:r>
            <a:r>
              <a:rPr lang="en-US" dirty="0" smtClean="0"/>
              <a:t>for, </a:t>
            </a:r>
            <a:r>
              <a:rPr lang="en-US" b="1" i="1" dirty="0" smtClean="0"/>
              <a:t>k,</a:t>
            </a:r>
            <a:r>
              <a:rPr lang="en-US" dirty="0" smtClean="0"/>
              <a:t> </a:t>
            </a:r>
            <a:r>
              <a:rPr lang="en-US" dirty="0"/>
              <a:t>continued to increase, the angles would begin to repeat.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number </a:t>
            </a:r>
            <a:r>
              <a:rPr lang="en-US" dirty="0"/>
              <a:t>of lines obtained equals the difference between the number of finite </a:t>
            </a:r>
            <a:r>
              <a:rPr lang="en-US" dirty="0" smtClean="0"/>
              <a:t>poles and </a:t>
            </a:r>
            <a:r>
              <a:rPr lang="en-US" dirty="0"/>
              <a:t>the number of finite zeros.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393305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dirty="0" smtClean="0"/>
              <a:t>Number of finite poles  =  n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of finite zeros  =  m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asymptotes </a:t>
            </a:r>
            <a:r>
              <a:rPr lang="en-US" dirty="0" smtClean="0"/>
              <a:t> =  n - m </a:t>
            </a:r>
            <a:r>
              <a:rPr lang="en-US" dirty="0"/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branches </a:t>
            </a:r>
            <a:r>
              <a:rPr lang="en-US" dirty="0" smtClean="0"/>
              <a:t>or loci equals to the number of finite poles (n)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9489" y="3745191"/>
                <a:ext cx="1477007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89" y="3745191"/>
                <a:ext cx="1477007" cy="619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0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36" y="548680"/>
            <a:ext cx="2314600" cy="42065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Example-4: Continue.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32656"/>
            <a:ext cx="4572000" cy="42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4725144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real-axis </a:t>
            </a:r>
            <a:r>
              <a:rPr lang="en-US" dirty="0"/>
              <a:t>segments lie to the left of an odd number of poles and/or zeros.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locus starts </a:t>
            </a:r>
            <a:r>
              <a:rPr lang="en-US" dirty="0"/>
              <a:t>at the open-loop poles and ends at the open-loop zeros.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this example there </a:t>
            </a:r>
            <a:r>
              <a:rPr lang="en-US" dirty="0"/>
              <a:t>is only one open-loop finite zero and three infinite zeros.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Rule </a:t>
            </a:r>
            <a:r>
              <a:rPr lang="en-US" dirty="0"/>
              <a:t>5, then, tells </a:t>
            </a:r>
            <a:r>
              <a:rPr lang="en-US" dirty="0" smtClean="0"/>
              <a:t>us that </a:t>
            </a:r>
            <a:r>
              <a:rPr lang="en-US" dirty="0"/>
              <a:t>the three zeros at infinity are at the ends of the asymptotes.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8" y="1196752"/>
            <a:ext cx="53640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This Figure shows the complete root locus as well as the asymptotes that were just calculated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Notice that we have made use of all the rules learned so far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this </a:t>
            </a:r>
            <a:r>
              <a:rPr lang="en-US" dirty="0"/>
              <a:t>example there are more open-loop poles than </a:t>
            </a:r>
            <a:r>
              <a:rPr lang="en-US" dirty="0" smtClean="0"/>
              <a:t>open-loop zeros</a:t>
            </a:r>
            <a:r>
              <a:rPr lang="en-US" dirty="0"/>
              <a:t>. Thus, there must be zeros at infinity.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asymptotes tell us how we get </a:t>
            </a:r>
            <a:r>
              <a:rPr lang="en-US" dirty="0" smtClean="0"/>
              <a:t>to these </a:t>
            </a:r>
            <a:r>
              <a:rPr lang="en-US" dirty="0"/>
              <a:t>zeros at infinity.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332656"/>
            <a:ext cx="159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Root-Locus Plot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95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/>
              <a:t>Real-Axis Breakaway and Break-In Points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4944"/>
            <a:ext cx="35049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41277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Numerous root loci appear to break away from the real axis as the system </a:t>
            </a:r>
            <a:r>
              <a:rPr lang="en-US" dirty="0" smtClean="0"/>
              <a:t>poles move </a:t>
            </a:r>
            <a:r>
              <a:rPr lang="en-US" dirty="0"/>
              <a:t>from the real axis to the complex </a:t>
            </a:r>
            <a:r>
              <a:rPr lang="en-US" dirty="0" smtClean="0"/>
              <a:t>plane.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breakaway point occurs at a point of </a:t>
            </a:r>
            <a:r>
              <a:rPr lang="en-US" dirty="0" smtClean="0"/>
              <a:t>maximum gain </a:t>
            </a:r>
            <a:r>
              <a:rPr lang="en-US" dirty="0"/>
              <a:t>on the real axis between the open-loop poles.</a:t>
            </a:r>
            <a:r>
              <a:rPr lang="en-US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other times the loci appear </a:t>
            </a:r>
            <a:r>
              <a:rPr lang="en-US" dirty="0" smtClean="0"/>
              <a:t>to return </a:t>
            </a:r>
            <a:r>
              <a:rPr lang="en-US" dirty="0"/>
              <a:t>to the real axis as a pair of complex poles becomes </a:t>
            </a:r>
            <a:r>
              <a:rPr lang="en-US" dirty="0" smtClean="0"/>
              <a:t>real.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gain at the break-in point is </a:t>
            </a:r>
            <a:r>
              <a:rPr lang="en-US" dirty="0" smtClean="0"/>
              <a:t>the minimum </a:t>
            </a:r>
            <a:r>
              <a:rPr lang="en-US" dirty="0"/>
              <a:t>gain found along the real axis between the two zeros.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07300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figure shows </a:t>
            </a:r>
            <a:r>
              <a:rPr lang="en-US" dirty="0"/>
              <a:t>a root locus leaving the real axis between </a:t>
            </a:r>
            <a:r>
              <a:rPr lang="en-US" dirty="0" smtClean="0"/>
              <a:t>-1 </a:t>
            </a:r>
            <a:r>
              <a:rPr lang="en-US" dirty="0"/>
              <a:t>and </a:t>
            </a:r>
            <a:r>
              <a:rPr lang="en-US" dirty="0" smtClean="0"/>
              <a:t>-2 </a:t>
            </a:r>
            <a:r>
              <a:rPr lang="en-US" dirty="0"/>
              <a:t>and returning to the </a:t>
            </a:r>
            <a:r>
              <a:rPr lang="en-US" dirty="0" smtClean="0"/>
              <a:t>real axis </a:t>
            </a:r>
            <a:r>
              <a:rPr lang="en-US" dirty="0"/>
              <a:t>between </a:t>
            </a:r>
            <a:r>
              <a:rPr lang="en-US" dirty="0" smtClean="0"/>
              <a:t>+3 </a:t>
            </a:r>
            <a:r>
              <a:rPr lang="en-US" dirty="0"/>
              <a:t>and </a:t>
            </a:r>
            <a:r>
              <a:rPr lang="en-US" dirty="0" smtClean="0"/>
              <a:t>+5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point where the locus leaves the real axis, </a:t>
            </a:r>
            <a:r>
              <a:rPr lang="el-GR" dirty="0" smtClean="0"/>
              <a:t>σ</a:t>
            </a:r>
            <a:r>
              <a:rPr lang="en-US" baseline="-25000" dirty="0" smtClean="0"/>
              <a:t>1</a:t>
            </a:r>
            <a:r>
              <a:rPr lang="en-US" dirty="0"/>
              <a:t>, is </a:t>
            </a:r>
            <a:r>
              <a:rPr lang="en-US" dirty="0" smtClean="0"/>
              <a:t>called the </a:t>
            </a:r>
            <a:r>
              <a:rPr lang="en-US" dirty="0">
                <a:solidFill>
                  <a:srgbClr val="FF0000"/>
                </a:solidFill>
              </a:rPr>
              <a:t>breakaway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point where the locus returns to the real axis, </a:t>
            </a:r>
            <a:r>
              <a:rPr lang="el-GR" dirty="0" smtClean="0"/>
              <a:t>σ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is called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break-in point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6525344"/>
            <a:ext cx="4371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Figure: shows real-axis </a:t>
            </a:r>
            <a:r>
              <a:rPr lang="en-US" sz="1200" dirty="0"/>
              <a:t>breakaway </a:t>
            </a:r>
            <a:r>
              <a:rPr lang="en-US" sz="1200" dirty="0" smtClean="0"/>
              <a:t>(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1</a:t>
            </a:r>
            <a:r>
              <a:rPr lang="en-US" sz="1200" dirty="0"/>
              <a:t>) </a:t>
            </a:r>
            <a:r>
              <a:rPr lang="en-US" sz="1200" dirty="0" smtClean="0"/>
              <a:t>and break-in points (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2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08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Methods to find Break-away and Break-in Points in the Root-Locus.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95536" y="2551837"/>
            <a:ext cx="83529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There are </a:t>
            </a:r>
            <a:r>
              <a:rPr lang="en-US" sz="2000" b="1" dirty="0" smtClean="0">
                <a:solidFill>
                  <a:srgbClr val="FF0000"/>
                </a:solidFill>
              </a:rPr>
              <a:t>THREE</a:t>
            </a:r>
            <a:r>
              <a:rPr lang="en-US" sz="2000" dirty="0" smtClean="0"/>
              <a:t> </a:t>
            </a:r>
            <a:r>
              <a:rPr lang="en-US" sz="2000" dirty="0"/>
              <a:t>methods for finding the points at which the root locus </a:t>
            </a:r>
            <a:r>
              <a:rPr lang="en-US" sz="2000" dirty="0" smtClean="0"/>
              <a:t>breaks away </a:t>
            </a:r>
            <a:r>
              <a:rPr lang="en-US" sz="2000" dirty="0"/>
              <a:t>from and breaks into the real axis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Breakaway and Break-in Points via </a:t>
            </a:r>
            <a:r>
              <a:rPr lang="en-US" sz="2000" dirty="0" smtClean="0"/>
              <a:t>Differentiation.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Breakaway and Break-in Points Without </a:t>
            </a:r>
            <a:r>
              <a:rPr lang="en-US" sz="2000" dirty="0" smtClean="0"/>
              <a:t>Differentiation.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root locus </a:t>
            </a:r>
            <a:r>
              <a:rPr lang="en-US" sz="2000" dirty="0" smtClean="0"/>
              <a:t>program in </a:t>
            </a:r>
            <a:r>
              <a:rPr lang="en-US" sz="2000" dirty="0" err="1" smtClean="0"/>
              <a:t>Matlab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3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6206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Breakaway and Break-in Points via </a:t>
            </a:r>
            <a:r>
              <a:rPr lang="en-US" sz="3200" dirty="0" smtClean="0"/>
              <a:t>Differentiation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411886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88632" y="3573016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Figure: </a:t>
            </a:r>
            <a:r>
              <a:rPr lang="en-US" sz="1400" dirty="0"/>
              <a:t>Variation </a:t>
            </a:r>
            <a:r>
              <a:rPr lang="en-US" sz="1400" dirty="0" smtClean="0"/>
              <a:t>of gain </a:t>
            </a:r>
            <a:r>
              <a:rPr lang="en-US" sz="1400" dirty="0"/>
              <a:t>along the real axis for </a:t>
            </a:r>
            <a:r>
              <a:rPr lang="en-US" sz="1400" dirty="0" smtClean="0"/>
              <a:t>the root locus.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first method is to maximize </a:t>
            </a:r>
            <a:r>
              <a:rPr lang="en-US" dirty="0" smtClean="0"/>
              <a:t>and minimize </a:t>
            </a:r>
            <a:r>
              <a:rPr lang="en-US" dirty="0"/>
              <a:t>the gain, K, using </a:t>
            </a:r>
            <a:r>
              <a:rPr lang="en-US" dirty="0" smtClean="0"/>
              <a:t>differential calculus</a:t>
            </a:r>
            <a:r>
              <a:rPr lang="en-US" dirty="0"/>
              <a:t>. For all points on the root </a:t>
            </a:r>
            <a:r>
              <a:rPr lang="en-US" dirty="0" smtClean="0"/>
              <a:t>locus.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We know that gain factor </a:t>
            </a:r>
            <a:r>
              <a:rPr lang="en-US" i="1" dirty="0" smtClean="0"/>
              <a:t>K </a:t>
            </a:r>
            <a:r>
              <a:rPr lang="en-US" dirty="0" smtClean="0"/>
              <a:t>is equal to,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points along the real-axis segment of the root locus where </a:t>
            </a:r>
            <a:r>
              <a:rPr lang="en-US" dirty="0" smtClean="0"/>
              <a:t>break-away </a:t>
            </a:r>
            <a:r>
              <a:rPr lang="en-US" dirty="0"/>
              <a:t>and </a:t>
            </a:r>
            <a:r>
              <a:rPr lang="en-US" dirty="0" smtClean="0"/>
              <a:t>break-in points </a:t>
            </a:r>
            <a:r>
              <a:rPr lang="en-US" dirty="0"/>
              <a:t>could exist, s </a:t>
            </a:r>
            <a:r>
              <a:rPr lang="en-US" dirty="0" smtClean="0"/>
              <a:t>= </a:t>
            </a:r>
            <a:r>
              <a:rPr lang="el-GR" dirty="0" smtClean="0"/>
              <a:t>σ</a:t>
            </a:r>
            <a:r>
              <a:rPr lang="en-US" dirty="0" smtClean="0"/>
              <a:t>. </a:t>
            </a:r>
            <a:r>
              <a:rPr lang="en-US" dirty="0"/>
              <a:t>Hence,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140967"/>
            <a:ext cx="1645920" cy="60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786858"/>
            <a:ext cx="17373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3" y="5491098"/>
            <a:ext cx="9015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This equation </a:t>
            </a:r>
            <a:r>
              <a:rPr lang="en-US" dirty="0" smtClean="0"/>
              <a:t>represents </a:t>
            </a:r>
            <a:r>
              <a:rPr lang="en-US" dirty="0"/>
              <a:t>a curve </a:t>
            </a:r>
            <a:r>
              <a:rPr lang="en-US" dirty="0" smtClean="0"/>
              <a:t>of </a:t>
            </a:r>
            <a:r>
              <a:rPr lang="en-US" i="1" dirty="0" smtClean="0"/>
              <a:t>K</a:t>
            </a:r>
            <a:r>
              <a:rPr lang="en-US" dirty="0" smtClean="0"/>
              <a:t> versus </a:t>
            </a:r>
            <a:r>
              <a:rPr lang="el-GR" dirty="0" smtClean="0"/>
              <a:t>σ</a:t>
            </a:r>
            <a:r>
              <a:rPr lang="en-US" dirty="0" smtClean="0"/>
              <a:t> as shown in the above Figure.</a:t>
            </a: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Hence</a:t>
            </a:r>
            <a:r>
              <a:rPr lang="en-US" dirty="0"/>
              <a:t>, if we differentiate Eq. </a:t>
            </a:r>
            <a:r>
              <a:rPr lang="en-US" dirty="0" smtClean="0"/>
              <a:t>(viii) </a:t>
            </a:r>
            <a:r>
              <a:rPr lang="en-US" dirty="0"/>
              <a:t>with respect to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and set the derivative equal </a:t>
            </a:r>
            <a:r>
              <a:rPr lang="en-US" dirty="0" smtClean="0"/>
              <a:t>to zero</a:t>
            </a:r>
            <a:r>
              <a:rPr lang="en-US" dirty="0"/>
              <a:t>, we can find the points of </a:t>
            </a:r>
            <a:r>
              <a:rPr lang="en-US" dirty="0" smtClean="0"/>
              <a:t>maximum and minimum gain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dirty="0"/>
              <a:t>hence the </a:t>
            </a:r>
            <a:r>
              <a:rPr lang="en-US" dirty="0" smtClean="0"/>
              <a:t>break-away and </a:t>
            </a:r>
            <a:r>
              <a:rPr lang="en-US" dirty="0"/>
              <a:t>break-in points.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23929" y="4859868"/>
            <a:ext cx="1121059" cy="369332"/>
            <a:chOff x="7020272" y="2699628"/>
            <a:chExt cx="1618237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020272" y="288951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80084" y="2699628"/>
              <a:ext cx="958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(viii)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98" y="1052736"/>
            <a:ext cx="35049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05800" cy="780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Example-5: </a:t>
            </a:r>
            <a:r>
              <a:rPr lang="en-US" sz="2400" dirty="0"/>
              <a:t>Find the breakaway and break-in points for the root locus of </a:t>
            </a:r>
            <a:r>
              <a:rPr lang="en-US" sz="2400" dirty="0" smtClean="0"/>
              <a:t>Figure, using </a:t>
            </a:r>
            <a:r>
              <a:rPr lang="en-US" sz="2400" dirty="0"/>
              <a:t>differential calculus.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217" y="4077072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Figure: shows real-axis </a:t>
            </a:r>
            <a:r>
              <a:rPr lang="en-US" sz="1200" dirty="0"/>
              <a:t>breakaway </a:t>
            </a:r>
            <a:r>
              <a:rPr lang="en-US" sz="1200" dirty="0" smtClean="0"/>
              <a:t>(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1</a:t>
            </a:r>
            <a:r>
              <a:rPr lang="en-US" sz="1200" dirty="0"/>
              <a:t>) </a:t>
            </a:r>
            <a:r>
              <a:rPr lang="en-US" sz="1200" dirty="0" smtClean="0"/>
              <a:t>and break-in points (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2</a:t>
            </a:r>
            <a:r>
              <a:rPr lang="en-US" sz="12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177281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Using the open-loop poles and zeros, we represent the </a:t>
            </a:r>
            <a:r>
              <a:rPr lang="en-US" dirty="0" smtClean="0"/>
              <a:t>open-loop system </a:t>
            </a:r>
            <a:r>
              <a:rPr lang="en-US" dirty="0"/>
              <a:t>whose root locus is shown in Figure </a:t>
            </a:r>
            <a:r>
              <a:rPr lang="en-US" dirty="0" smtClean="0"/>
              <a:t>as </a:t>
            </a:r>
            <a:r>
              <a:rPr lang="en-US" dirty="0"/>
              <a:t>follows: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4" y="2708920"/>
            <a:ext cx="43053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3441774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But for all points along the root locus, </a:t>
            </a:r>
            <a:r>
              <a:rPr lang="en-US" dirty="0" smtClean="0"/>
              <a:t>KG(s)H(s) = -1</a:t>
            </a:r>
            <a:r>
              <a:rPr lang="en-US" dirty="0"/>
              <a:t>, and along the real </a:t>
            </a:r>
            <a:r>
              <a:rPr lang="en-US" dirty="0" smtClean="0"/>
              <a:t>axis, s = </a:t>
            </a:r>
            <a:r>
              <a:rPr lang="el-GR" dirty="0" smtClean="0"/>
              <a:t>σ</a:t>
            </a:r>
            <a:r>
              <a:rPr lang="en-US" dirty="0" smtClean="0"/>
              <a:t>. </a:t>
            </a:r>
            <a:r>
              <a:rPr lang="en-US" dirty="0"/>
              <a:t>Hence,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2" y="4182218"/>
            <a:ext cx="2194560" cy="5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49998" y="4269015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40" y="4149080"/>
            <a:ext cx="2011680" cy="5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96" y="486916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Differentiating </a:t>
            </a:r>
            <a:r>
              <a:rPr lang="en-US" b="1" i="1" dirty="0"/>
              <a:t>K</a:t>
            </a:r>
            <a:r>
              <a:rPr lang="en-US" dirty="0"/>
              <a:t> with respect to </a:t>
            </a:r>
            <a:r>
              <a:rPr lang="el-GR" b="1" dirty="0" smtClean="0"/>
              <a:t>σ</a:t>
            </a:r>
            <a:r>
              <a:rPr lang="en-US" dirty="0" smtClean="0"/>
              <a:t> </a:t>
            </a:r>
            <a:r>
              <a:rPr lang="en-US" dirty="0"/>
              <a:t>and setting the derivative equal to zero </a:t>
            </a:r>
            <a:r>
              <a:rPr lang="en-US" dirty="0" smtClean="0"/>
              <a:t>yields;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331034"/>
                <a:ext cx="4816255" cy="56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 [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− 8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+ 15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+3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+ 2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−8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]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− 8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+ 15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>
                    <a:latin typeface="Cambria Math"/>
                    <a:ea typeface="Cambria Math"/>
                  </a:rPr>
                  <a:t>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31034"/>
                <a:ext cx="4816255" cy="564322"/>
              </a:xfrm>
              <a:prstGeom prst="rect">
                <a:avLst/>
              </a:prstGeom>
              <a:blipFill rotWithShape="1">
                <a:blip r:embed="rId6"/>
                <a:stretch>
                  <a:fillRect r="-12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7700" y="5312950"/>
                <a:ext cx="2474780" cy="564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11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26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− 61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− 8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+ 15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:r>
                  <a:rPr lang="en-US" dirty="0">
                    <a:latin typeface="Cambria Math"/>
                    <a:ea typeface="Cambria Math"/>
                  </a:rPr>
                  <a:t>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00" y="5312950"/>
                <a:ext cx="2474780" cy="564322"/>
              </a:xfrm>
              <a:prstGeom prst="rect">
                <a:avLst/>
              </a:prstGeom>
              <a:blipFill rotWithShape="1">
                <a:blip r:embed="rId7"/>
                <a:stretch>
                  <a:fillRect r="-123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26117" y="6021288"/>
            <a:ext cx="3550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Hence, solving for </a:t>
            </a:r>
            <a:r>
              <a:rPr lang="el-GR" dirty="0" smtClean="0"/>
              <a:t>σ</a:t>
            </a:r>
            <a:r>
              <a:rPr lang="en-US" dirty="0" smtClean="0"/>
              <a:t>, we find the </a:t>
            </a:r>
          </a:p>
          <a:p>
            <a:r>
              <a:rPr lang="en-US" dirty="0" smtClean="0"/>
              <a:t>break-away and </a:t>
            </a:r>
            <a:r>
              <a:rPr lang="en-US" dirty="0"/>
              <a:t>break-in </a:t>
            </a:r>
            <a:r>
              <a:rPr lang="en-US" dirty="0" smtClean="0"/>
              <a:t>points;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6093296"/>
            <a:ext cx="20882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6675" y="6165304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 = -1.45 and 3.82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03720" y="5445224"/>
            <a:ext cx="4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7544" y="6156012"/>
                <a:ext cx="2542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 −26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− 61=0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56012"/>
                <a:ext cx="254255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120"/>
            <a:ext cx="8305800" cy="348648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/>
              <a:t>Breakaway and Break-in Points Without Differentiation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740872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second method is a variation on the differential calculus method. </a:t>
            </a:r>
            <a:r>
              <a:rPr lang="en-US" dirty="0" smtClean="0"/>
              <a:t>Called the </a:t>
            </a:r>
            <a:r>
              <a:rPr lang="en-US" dirty="0"/>
              <a:t>transition method, it eliminates the step of differentiation (Franklin, 1991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Breakaway and break-in points satisfy the </a:t>
            </a:r>
            <a:r>
              <a:rPr lang="en-US" dirty="0" smtClean="0"/>
              <a:t>relationship;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algn="just"/>
            <a:r>
              <a:rPr lang="en-US" dirty="0"/>
              <a:t>where </a:t>
            </a:r>
            <a:r>
              <a:rPr lang="en-US" i="1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baseline="-25000" dirty="0"/>
              <a:t>i</a:t>
            </a:r>
            <a:r>
              <a:rPr lang="en-US" dirty="0"/>
              <a:t> are the negative of the zero and pole values, respectively, of G(s)H(s).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Solving </a:t>
            </a:r>
            <a:r>
              <a:rPr lang="en-US" dirty="0"/>
              <a:t>Eq. </a:t>
            </a:r>
            <a:r>
              <a:rPr lang="en-US" dirty="0" smtClean="0"/>
              <a:t>(vii) </a:t>
            </a:r>
            <a:r>
              <a:rPr lang="en-US" dirty="0"/>
              <a:t>for </a:t>
            </a:r>
            <a:r>
              <a:rPr lang="el-GR" dirty="0" smtClean="0"/>
              <a:t>σ</a:t>
            </a:r>
            <a:r>
              <a:rPr lang="en-US" dirty="0" smtClean="0"/>
              <a:t>, </a:t>
            </a:r>
            <a:r>
              <a:rPr lang="en-US" dirty="0"/>
              <a:t>the real-axis values that minimize or maximize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dirty="0" smtClean="0"/>
              <a:t>yields the break-away </a:t>
            </a:r>
            <a:r>
              <a:rPr lang="en-US" dirty="0"/>
              <a:t>and break-in points without differentiating.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87824" y="3501008"/>
            <a:ext cx="3575616" cy="838200"/>
            <a:chOff x="3275856" y="2276872"/>
            <a:chExt cx="3575616" cy="838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76872"/>
              <a:ext cx="230505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796136" y="2492896"/>
              <a:ext cx="1055336" cy="369332"/>
              <a:chOff x="7020272" y="2699628"/>
              <a:chExt cx="1523367" cy="3693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680084" y="2699628"/>
                <a:ext cx="863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(vii)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The definition of a root locus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How to sketch a root locus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How to refine the sketch of a root locus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How to use the root locus to find the poles of a closed-loop system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Example-6: Repeat example-5 </a:t>
            </a:r>
            <a:r>
              <a:rPr lang="en-US" sz="2800" dirty="0"/>
              <a:t>without differentiating.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200400" cy="6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4115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Eq.(vii),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76" y="3284984"/>
            <a:ext cx="3657600" cy="7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99792" y="2230760"/>
            <a:ext cx="3575616" cy="838200"/>
            <a:chOff x="3275856" y="2276872"/>
            <a:chExt cx="357561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76872"/>
              <a:ext cx="230505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796136" y="2492896"/>
              <a:ext cx="1055336" cy="369332"/>
              <a:chOff x="7020272" y="2699628"/>
              <a:chExt cx="1523367" cy="36933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680084" y="2699628"/>
                <a:ext cx="863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(vii)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4293096"/>
                <a:ext cx="4296561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−5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−3)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−3)(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−5)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+2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+1)(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+2)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93096"/>
                <a:ext cx="4296561" cy="6790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4" y="5157192"/>
                <a:ext cx="5524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−8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+1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+3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−3)(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−5)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552458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9614" y="5733256"/>
                <a:ext cx="7670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−24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−16=2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+30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−24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14" y="5733256"/>
                <a:ext cx="767081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52" y="6309320"/>
                <a:ext cx="238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−26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−61=0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309320"/>
                <a:ext cx="238642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84168" y="6237312"/>
            <a:ext cx="20882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4587" y="630002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 = -1.45 and 3.82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5534" y="630002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42782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15719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733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630932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Example-7: Determine the break-away points for the system without differentiating.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988840"/>
                <a:ext cx="245221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2452210" cy="617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6887" y="1040756"/>
                <a:ext cx="3011337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87" y="1040756"/>
                <a:ext cx="3011337" cy="660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1093" y="2132856"/>
                <a:ext cx="4447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93" y="2132856"/>
                <a:ext cx="444737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2852936"/>
                <a:ext cx="2011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2936"/>
                <a:ext cx="20113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37310" y="2852936"/>
                <a:ext cx="2238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=−0.423, −1.577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0" y="2852936"/>
                <a:ext cx="223894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19872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2852936"/>
            <a:ext cx="2265142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3" y="3356992"/>
            <a:ext cx="4276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19872" y="28436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28436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4725144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&gt;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</a:t>
            </a:r>
            <a:r>
              <a:rPr lang="en-US" dirty="0" smtClean="0"/>
              <a:t>, the branches of the root locus lie between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and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, and between -∞ and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Therefore, the root at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0.423</a:t>
            </a:r>
            <a:r>
              <a:rPr lang="en-US" dirty="0" smtClean="0"/>
              <a:t> is a breakaway point of the system for </a:t>
            </a:r>
            <a:r>
              <a:rPr lang="en-US" i="1" dirty="0" smtClean="0"/>
              <a:t>K</a:t>
            </a:r>
            <a:r>
              <a:rPr lang="en-US" dirty="0" smtClean="0"/>
              <a:t> &gt;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the portion of the real axis between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 smtClean="0"/>
              <a:t>and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is on the root locus.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Therefore</a:t>
            </a:r>
            <a:r>
              <a:rPr lang="en-US" dirty="0"/>
              <a:t>, the root at </a:t>
            </a:r>
            <a:r>
              <a:rPr lang="en-US" dirty="0" smtClean="0"/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1.577</a:t>
            </a:r>
            <a:r>
              <a:rPr lang="en-US" dirty="0" smtClean="0"/>
              <a:t> </a:t>
            </a:r>
            <a:r>
              <a:rPr lang="en-US" dirty="0"/>
              <a:t>is a breakaway point of the system for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47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580"/>
            <a:ext cx="3657600" cy="7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9087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/>
                </a:solidFill>
              </a:rPr>
              <a:t>Example-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b="1" dirty="0" smtClean="0">
                <a:solidFill>
                  <a:schemeClr val="tx2"/>
                </a:solidFill>
              </a:rPr>
              <a:t>: Sketch </a:t>
            </a:r>
            <a:r>
              <a:rPr lang="en-US" sz="2000" b="1" dirty="0">
                <a:solidFill>
                  <a:schemeClr val="tx2"/>
                </a:solidFill>
              </a:rPr>
              <a:t>the root locus for the </a:t>
            </a:r>
            <a:r>
              <a:rPr lang="en-US" sz="2000" b="1" dirty="0" smtClean="0">
                <a:solidFill>
                  <a:schemeClr val="tx2"/>
                </a:solidFill>
              </a:rPr>
              <a:t>system with the open loop transfer function is;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7560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dirty="0" smtClean="0"/>
              <a:t>Number of finite poles  =  n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of finite zeros  =  m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asymptotes </a:t>
            </a:r>
            <a:r>
              <a:rPr lang="en-US" dirty="0" smtClean="0"/>
              <a:t> =  n - m </a:t>
            </a:r>
            <a:r>
              <a:rPr lang="en-US" dirty="0"/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branches </a:t>
            </a:r>
            <a:r>
              <a:rPr lang="en-US" dirty="0" smtClean="0"/>
              <a:t>or loci equals to the number of finite poles (n)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</a:t>
            </a:r>
          </a:p>
          <a:p>
            <a:pPr marL="342900" indent="-342900" algn="just">
              <a:buAutoNum type="alphaLcParenR"/>
            </a:pPr>
            <a:r>
              <a:rPr lang="en-US" dirty="0"/>
              <a:t>The portion of the </a:t>
            </a:r>
            <a:r>
              <a:rPr lang="en-US" dirty="0" smtClean="0"/>
              <a:t>real-axis </a:t>
            </a:r>
            <a:r>
              <a:rPr lang="en-US" dirty="0"/>
              <a:t>between, </a:t>
            </a:r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 and -</a:t>
            </a: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/>
              <a:t>, and </a:t>
            </a:r>
            <a:r>
              <a:rPr lang="en-US" dirty="0" smtClean="0"/>
              <a:t>between,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dirty="0"/>
              <a:t>and </a:t>
            </a:r>
            <a:r>
              <a:rPr lang="en-US" dirty="0" smtClean="0"/>
              <a:t>-∞,  </a:t>
            </a:r>
            <a:r>
              <a:rPr lang="en-US" dirty="0"/>
              <a:t>lie on the root locus for </a:t>
            </a:r>
            <a:r>
              <a:rPr lang="en-US" i="1" dirty="0"/>
              <a:t>K</a:t>
            </a:r>
            <a:r>
              <a:rPr lang="en-US" dirty="0"/>
              <a:t> &gt;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03" y="3989963"/>
            <a:ext cx="67687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Eq. (v), the real-axis </a:t>
            </a:r>
            <a:r>
              <a:rPr lang="en-US" dirty="0" smtClean="0"/>
              <a:t>asymptotes intercept </a:t>
            </a:r>
            <a:r>
              <a:rPr lang="en-US" dirty="0"/>
              <a:t>is evaluated as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angles of the lines that intersect at -</a:t>
            </a:r>
            <a:r>
              <a:rPr lang="en-US" dirty="0">
                <a:latin typeface="Arial" pitchFamily="34" charset="0"/>
                <a:cs typeface="Arial" pitchFamily="34" charset="0"/>
              </a:rPr>
              <a:t> 2</a:t>
            </a:r>
            <a:r>
              <a:rPr lang="en-US" dirty="0" smtClean="0"/>
              <a:t>, </a:t>
            </a:r>
            <a:r>
              <a:rPr lang="en-US" dirty="0"/>
              <a:t>given by Eq. (vi), </a:t>
            </a:r>
            <a:r>
              <a:rPr lang="en-US" dirty="0" smtClean="0"/>
              <a:t>are;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7784" y="5905431"/>
                <a:ext cx="331359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θ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905431"/>
                <a:ext cx="3313599" cy="619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5776" y="4472452"/>
                <a:ext cx="331776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σ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−2−4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3 −0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472452"/>
                <a:ext cx="3317768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60912" y="5838363"/>
            <a:ext cx="214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= 60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1529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2314600" cy="42065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Example-8: Continue.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2148" y="6361583"/>
            <a:ext cx="159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Root-Locus Plot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Since two branches of the root-locus for  </a:t>
            </a:r>
            <a:r>
              <a:rPr lang="en-US" i="1" dirty="0" smtClean="0"/>
              <a:t>K</a:t>
            </a:r>
            <a:r>
              <a:rPr lang="en-US" dirty="0" smtClean="0"/>
              <a:t> &gt;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come together on the real axis between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and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, a breakaway point exists on that portion of the real axis.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exact location of the breakaway point is determined as;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are the poles and zeros of open loop transfer function </a:t>
            </a:r>
            <a:r>
              <a:rPr lang="en-US" i="1" dirty="0" smtClean="0"/>
              <a:t>GH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this example,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Eq. (vii), the breakaway point, </a:t>
            </a:r>
            <a:r>
              <a:rPr lang="el-GR" dirty="0" smtClean="0"/>
              <a:t>σ</a:t>
            </a:r>
            <a:r>
              <a:rPr lang="en-US" dirty="0" smtClean="0"/>
              <a:t>, can be determine as;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Which simplifies to 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solution of the above equation is 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212976"/>
            <a:ext cx="2011680" cy="6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2486" y="47251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2049408"/>
            <a:ext cx="3575616" cy="731520"/>
            <a:chOff x="3275856" y="2276872"/>
            <a:chExt cx="3575616" cy="838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76872"/>
              <a:ext cx="230505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796136" y="2492896"/>
              <a:ext cx="1055336" cy="369332"/>
              <a:chOff x="7020272" y="2699628"/>
              <a:chExt cx="1523367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7020272" y="2889517"/>
                <a:ext cx="6480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680084" y="2699628"/>
                <a:ext cx="863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(vii)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7664" y="4683860"/>
                <a:ext cx="245221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83860"/>
                <a:ext cx="2452210" cy="6173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5535586"/>
                <a:ext cx="2139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+8=0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535586"/>
                <a:ext cx="213956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75403" y="6084004"/>
                <a:ext cx="2521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=−0.845,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>
                    <a:latin typeface="Cambria Math"/>
                    <a:ea typeface="Cambria Math"/>
                  </a:rPr>
                  <a:t>-3.15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03" y="6084004"/>
                <a:ext cx="252184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1475" r="-12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0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2314600" cy="42065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Example-8: Continue.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32153"/>
            <a:ext cx="4572000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04" y="1432153"/>
            <a:ext cx="4114800" cy="3581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52736"/>
            <a:ext cx="212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Root Locus for </a:t>
            </a:r>
            <a:r>
              <a:rPr lang="en-US" sz="1600" b="1" i="1" dirty="0" smtClean="0"/>
              <a:t>K</a:t>
            </a:r>
            <a:r>
              <a:rPr lang="en-US" sz="1600" b="1" dirty="0" smtClean="0"/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&gt;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6670" y="1052736"/>
            <a:ext cx="212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Root Locus for </a:t>
            </a:r>
            <a:r>
              <a:rPr lang="en-US" sz="1600" b="1" i="1" dirty="0" smtClean="0"/>
              <a:t>K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&lt; 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0120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root locus for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is constructed in a similar manner.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portion of the real axis between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and ∞ and between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and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/>
              <a:t> lie on the root locus.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the break-away point is located at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3.15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asymptotes have angles of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en-US" baseline="30000" dirty="0" smtClean="0"/>
              <a:t>o</a:t>
            </a:r>
            <a:r>
              <a:rPr lang="en-US" dirty="0" smtClean="0"/>
              <a:t>,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240</a:t>
            </a:r>
            <a:r>
              <a:rPr lang="en-US" baseline="30000" dirty="0" smtClean="0"/>
              <a:t>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8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/>
                </a:solidFill>
              </a:rPr>
              <a:t>Example-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000" b="1" dirty="0" smtClean="0">
                <a:solidFill>
                  <a:schemeClr val="tx2"/>
                </a:solidFill>
              </a:rPr>
              <a:t>: Sketch </a:t>
            </a:r>
            <a:r>
              <a:rPr lang="en-US" sz="2000" b="1" dirty="0">
                <a:solidFill>
                  <a:schemeClr val="tx2"/>
                </a:solidFill>
              </a:rPr>
              <a:t>the root locus for the </a:t>
            </a:r>
            <a:r>
              <a:rPr lang="en-US" sz="2000" b="1" dirty="0" smtClean="0">
                <a:solidFill>
                  <a:schemeClr val="tx2"/>
                </a:solidFill>
              </a:rPr>
              <a:t>system with the characteristic equation of;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90489"/>
            <a:ext cx="37433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7560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dirty="0" smtClean="0"/>
              <a:t>Number of finite poles  =  n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of finite zeros  =  m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asymptotes </a:t>
            </a:r>
            <a:r>
              <a:rPr lang="en-US" dirty="0" smtClean="0"/>
              <a:t> =  n - m </a:t>
            </a:r>
            <a:r>
              <a:rPr lang="en-US" dirty="0"/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3.</a:t>
            </a:r>
          </a:p>
          <a:p>
            <a:pPr marL="342900" indent="-342900" algn="just">
              <a:buAutoNum type="alphaLcParenR"/>
            </a:pPr>
            <a:r>
              <a:rPr lang="en-US" dirty="0" smtClean="0"/>
              <a:t>Number </a:t>
            </a:r>
            <a:r>
              <a:rPr lang="en-US" dirty="0"/>
              <a:t>of branches </a:t>
            </a:r>
            <a:r>
              <a:rPr lang="en-US" dirty="0" smtClean="0"/>
              <a:t>or loci equals to the number of finite poles (n)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4.</a:t>
            </a:r>
          </a:p>
          <a:p>
            <a:pPr marL="342900" indent="-342900" algn="just">
              <a:buAutoNum type="alphaLcParenR"/>
            </a:pPr>
            <a:r>
              <a:rPr lang="en-US" dirty="0"/>
              <a:t>The portion of the </a:t>
            </a:r>
            <a:r>
              <a:rPr lang="en-US" dirty="0" smtClean="0"/>
              <a:t>real-axis </a:t>
            </a:r>
            <a:r>
              <a:rPr lang="en-US" dirty="0"/>
              <a:t>between, </a:t>
            </a:r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 and -</a:t>
            </a:r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/>
              <a:t>, and </a:t>
            </a:r>
            <a:r>
              <a:rPr lang="en-US" dirty="0" smtClean="0"/>
              <a:t>between,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dirty="0"/>
              <a:t>and </a:t>
            </a:r>
            <a:r>
              <a:rPr lang="en-US" dirty="0" smtClean="0"/>
              <a:t>-∞,  </a:t>
            </a:r>
            <a:r>
              <a:rPr lang="en-US" dirty="0"/>
              <a:t>lie on the root locus for </a:t>
            </a:r>
            <a:r>
              <a:rPr lang="en-US" i="1" dirty="0"/>
              <a:t>K</a:t>
            </a:r>
            <a:r>
              <a:rPr lang="en-US" dirty="0"/>
              <a:t> &gt;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3" y="3989963"/>
            <a:ext cx="8136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Eq. (v), the real-axis </a:t>
            </a:r>
            <a:r>
              <a:rPr lang="en-US" dirty="0" smtClean="0"/>
              <a:t>asymptotes intercept </a:t>
            </a:r>
            <a:r>
              <a:rPr lang="en-US" dirty="0"/>
              <a:t>is evaluated as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angles of the asymptotes </a:t>
            </a:r>
            <a:r>
              <a:rPr lang="en-US" dirty="0" smtClean="0"/>
              <a:t>that </a:t>
            </a:r>
            <a:r>
              <a:rPr lang="en-US" dirty="0"/>
              <a:t>intersect at 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/>
              <a:t>, </a:t>
            </a:r>
            <a:r>
              <a:rPr lang="en-US" dirty="0"/>
              <a:t>given by Eq. (vi), </a:t>
            </a:r>
            <a:r>
              <a:rPr lang="en-US" dirty="0" smtClean="0"/>
              <a:t>are;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4472452"/>
                <a:ext cx="502182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σ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−(−1)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−10+1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4 −1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72452"/>
                <a:ext cx="5021824" cy="629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3768" y="5905431"/>
                <a:ext cx="331359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θ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4−1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905431"/>
                <a:ext cx="3313599" cy="619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60912" y="5838363"/>
            <a:ext cx="214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= 60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5856" y="632080"/>
            <a:ext cx="2314600" cy="42065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Example-9: Continue.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9" y="2780928"/>
            <a:ext cx="27146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225783"/>
            <a:ext cx="87129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root-locus plot of the system is shown in the figure below.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It is noted that there are three asymptotes. Since n – m = 3.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root loci must begin at the poles; two loci (or branches) must leave the double pole at s = -4.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Using Eq. (vii), the breakaway point, </a:t>
            </a:r>
            <a:r>
              <a:rPr lang="el-GR" dirty="0"/>
              <a:t>σ</a:t>
            </a:r>
            <a:r>
              <a:rPr lang="en-US" dirty="0"/>
              <a:t>, can be determine as</a:t>
            </a:r>
            <a:r>
              <a:rPr lang="en-US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solution of the above equation is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3679419"/>
                <a:ext cx="4264501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79419"/>
                <a:ext cx="4264501" cy="6619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1960" y="4643844"/>
                <a:ext cx="1338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=−2.59.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43844"/>
                <a:ext cx="133805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Example-10: </a:t>
            </a:r>
            <a:r>
              <a:rPr lang="en-US" sz="2800" dirty="0"/>
              <a:t>Sketch the root loci for the </a:t>
            </a:r>
            <a:r>
              <a:rPr lang="en-US" sz="2800" dirty="0" smtClean="0"/>
              <a:t>system for </a:t>
            </a:r>
            <a:r>
              <a:rPr lang="en-US" sz="2800" i="1" dirty="0" smtClean="0"/>
              <a:t>K</a:t>
            </a:r>
            <a:r>
              <a:rPr lang="en-US" sz="2800" dirty="0" smtClean="0"/>
              <a:t> &gt; 0.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29200" cy="12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44387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procedure for plotting the root loci is as follows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Locate </a:t>
            </a:r>
            <a:r>
              <a:rPr lang="en-US" dirty="0"/>
              <a:t>the open-loop poles and zeros on the complex plane. Root loci exist on the </a:t>
            </a:r>
            <a:r>
              <a:rPr lang="en-US" dirty="0" smtClean="0"/>
              <a:t>negative real </a:t>
            </a:r>
            <a:r>
              <a:rPr lang="en-US" dirty="0"/>
              <a:t>axis between 0 and –1 and between –2 and –</a:t>
            </a:r>
            <a:r>
              <a:rPr lang="en-US" dirty="0" smtClean="0"/>
              <a:t>3.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number of open-loop poles and that of finite zeros are the same</a:t>
            </a:r>
            <a:r>
              <a:rPr lang="en-US" dirty="0" smtClean="0"/>
              <a:t>. This </a:t>
            </a:r>
            <a:r>
              <a:rPr lang="en-US" dirty="0"/>
              <a:t>means that </a:t>
            </a:r>
            <a:r>
              <a:rPr lang="en-US" dirty="0" smtClean="0"/>
              <a:t>there are </a:t>
            </a:r>
            <a:r>
              <a:rPr lang="en-US" dirty="0"/>
              <a:t>no asymptotes in the complex region of the s </a:t>
            </a:r>
            <a:r>
              <a:rPr lang="en-US" dirty="0" smtClean="0"/>
              <a:t>plane.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Determine </a:t>
            </a:r>
            <a:r>
              <a:rPr lang="en-US" dirty="0"/>
              <a:t>the breakaway and break-in points</a:t>
            </a:r>
            <a:r>
              <a:rPr lang="en-US" dirty="0" smtClean="0"/>
              <a:t>. The </a:t>
            </a:r>
            <a:r>
              <a:rPr lang="en-US" dirty="0"/>
              <a:t>characteristic equation for the system is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210174"/>
            <a:ext cx="2560320" cy="6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05523"/>
            <a:ext cx="2377440" cy="68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19774"/>
            <a:ext cx="274320" cy="2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183664" y="6472795"/>
            <a:ext cx="448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0759" y="630707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5856" y="632080"/>
            <a:ext cx="2314600" cy="42065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Example-10: Continue.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6200" y="1295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breakaway and break-in points are determined </a:t>
            </a:r>
            <a:r>
              <a:rPr lang="en-US" dirty="0" smtClean="0"/>
              <a:t>by taking the derivative of Eq. (a).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95525" y="1905000"/>
            <a:ext cx="5162550" cy="1409700"/>
            <a:chOff x="2295525" y="1752600"/>
            <a:chExt cx="5162550" cy="1409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5" y="1752600"/>
              <a:ext cx="47148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667000"/>
              <a:ext cx="3714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905000"/>
              <a:ext cx="3714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29025"/>
            <a:ext cx="2457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3552825"/>
            <a:ext cx="2624137" cy="409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4113074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Notice that both points are on root loci. Therefore, they are actual breakaway or </a:t>
            </a:r>
            <a:r>
              <a:rPr lang="en-US" dirty="0" smtClean="0"/>
              <a:t>break-in points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point </a:t>
            </a:r>
            <a:r>
              <a:rPr lang="en-US" i="1" dirty="0" smtClean="0"/>
              <a:t>s</a:t>
            </a:r>
            <a:r>
              <a:rPr lang="en-US" dirty="0" smtClean="0"/>
              <a:t> = –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0.634</a:t>
            </a:r>
            <a:r>
              <a:rPr lang="en-US" dirty="0"/>
              <a:t>, the value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is,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Similarly, at</a:t>
            </a:r>
            <a:r>
              <a:rPr lang="en-US" i="1" dirty="0"/>
              <a:t> </a:t>
            </a:r>
            <a:r>
              <a:rPr lang="en-US" i="1" dirty="0" smtClean="0"/>
              <a:t>s </a:t>
            </a:r>
            <a:r>
              <a:rPr lang="en-US" dirty="0" smtClean="0"/>
              <a:t>= –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2.366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/>
              <a:t>the value of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is,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4800600"/>
            <a:ext cx="3017520" cy="5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5638799"/>
            <a:ext cx="2743200" cy="5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71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295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Note that point 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= –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0.634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lies between two poles, </a:t>
            </a:r>
            <a:r>
              <a:rPr lang="en-US" dirty="0" smtClean="0"/>
              <a:t>therefore it </a:t>
            </a:r>
            <a:r>
              <a:rPr lang="en-US" dirty="0"/>
              <a:t>is a breakaway point, and </a:t>
            </a:r>
            <a:r>
              <a:rPr lang="en-US" dirty="0" smtClean="0"/>
              <a:t>point 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= –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2.366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lies between two zeros, </a:t>
            </a:r>
            <a:r>
              <a:rPr lang="en-US" dirty="0" smtClean="0"/>
              <a:t>hence it </a:t>
            </a:r>
            <a:r>
              <a:rPr lang="en-US" dirty="0"/>
              <a:t>is a break-in </a:t>
            </a:r>
            <a:r>
              <a:rPr lang="en-US" dirty="0" smtClean="0"/>
              <a:t>point.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5100"/>
            <a:ext cx="4343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2133600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Determine a sufficient number of points that satisfy the angle condition. (It can be found that the root loci involve a circle with center at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 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2.366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(-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0.634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]/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 = -0.866</a:t>
            </a:r>
            <a:r>
              <a:rPr lang="en-US" dirty="0"/>
              <a:t>,           </a:t>
            </a:r>
            <a:r>
              <a:rPr lang="en-US" dirty="0" smtClean="0"/>
              <a:t>   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0.866 - 0.634 =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–1.5  </a:t>
            </a:r>
            <a:r>
              <a:rPr lang="en-US" dirty="0"/>
              <a:t>that passes through the breakaway and break-in points</a:t>
            </a:r>
            <a:r>
              <a:rPr lang="en-US" dirty="0" smtClean="0"/>
              <a:t>.)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root-locus plot for this system is shown in the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5856" y="632080"/>
            <a:ext cx="2314600" cy="42065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Example-10: Continue.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293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Root Locus </a:t>
            </a:r>
            <a:r>
              <a:rPr lang="en-US" dirty="0"/>
              <a:t>(Evans, 1948; 1950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19675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Closed-loop system response </a:t>
            </a:r>
            <a:r>
              <a:rPr lang="en-US" sz="2400" dirty="0"/>
              <a:t>depends on the location </a:t>
            </a:r>
            <a:r>
              <a:rPr lang="en-US" sz="2400" dirty="0" smtClean="0"/>
              <a:t>of closed loop poles.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If system has a variable design parameter (e.g., a simple </a:t>
            </a:r>
            <a:r>
              <a:rPr lang="en-US" sz="2400" dirty="0" smtClean="0"/>
              <a:t>gain adjustment ), </a:t>
            </a:r>
            <a:r>
              <a:rPr lang="en-US" sz="2400" dirty="0"/>
              <a:t>then </a:t>
            </a:r>
            <a:r>
              <a:rPr lang="en-US" sz="2400" dirty="0" smtClean="0"/>
              <a:t>the closed-loop </a:t>
            </a:r>
            <a:r>
              <a:rPr lang="en-US" sz="2400" dirty="0"/>
              <a:t>pole locations depend on the value of the </a:t>
            </a:r>
            <a:r>
              <a:rPr lang="en-US" sz="2400" dirty="0" smtClean="0"/>
              <a:t>design parameter.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Root Locus is an analytical method which shows </a:t>
            </a:r>
            <a:r>
              <a:rPr lang="en-US" sz="2400" dirty="0"/>
              <a:t>graphically the </a:t>
            </a:r>
            <a:r>
              <a:rPr lang="en-US" sz="2400" dirty="0" smtClean="0"/>
              <a:t>location of poles of the closed-loop transfer function as a function of the </a:t>
            </a:r>
            <a:r>
              <a:rPr lang="en-US" sz="2400" dirty="0"/>
              <a:t>design parameter </a:t>
            </a:r>
            <a:r>
              <a:rPr lang="en-US" sz="2400" dirty="0" smtClean="0"/>
              <a:t>(</a:t>
            </a:r>
            <a:r>
              <a:rPr lang="en-US" sz="2400" dirty="0"/>
              <a:t>e.g., </a:t>
            </a:r>
            <a:r>
              <a:rPr lang="en-US" sz="2400" dirty="0" smtClean="0"/>
              <a:t>gain factor, </a:t>
            </a:r>
            <a:r>
              <a:rPr lang="en-US" sz="2400" b="1" i="1" dirty="0" smtClean="0"/>
              <a:t>K)</a:t>
            </a:r>
            <a:r>
              <a:rPr lang="en-US" sz="2400" dirty="0" smtClean="0"/>
              <a:t> of the open-loop transfer function.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root locus is the path of the roots of the characteristic equation traced out in the s-plane as a system parameter varies from zero to infinity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2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Example-11: </a:t>
            </a:r>
            <a:r>
              <a:rPr lang="en-US" sz="2800" dirty="0"/>
              <a:t>Sketch the root loci for the </a:t>
            </a:r>
            <a:r>
              <a:rPr lang="en-US" sz="2800" dirty="0" smtClean="0"/>
              <a:t>system.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572000" cy="13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743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root locus exists on the real axis between points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and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3.6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intersection of the asymptotes and the real axis </a:t>
            </a:r>
            <a:r>
              <a:rPr lang="en-US" dirty="0" smtClean="0"/>
              <a:t>is determined as,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angles of the asymptotes that intersect at </a:t>
            </a:r>
            <a:r>
              <a:rPr lang="en-US" dirty="0" smtClean="0"/>
              <a:t>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1.3</a:t>
            </a:r>
            <a:r>
              <a:rPr lang="en-US" dirty="0"/>
              <a:t>, given by Eq. (vi), are</a:t>
            </a:r>
            <a:r>
              <a:rPr lang="en-US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Since the characteristic equation </a:t>
            </a:r>
            <a:r>
              <a:rPr lang="en-US" dirty="0" smtClean="0"/>
              <a:t>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have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3452496"/>
                <a:ext cx="430521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σ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0+0+3.6−1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3 −1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−1.3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452496"/>
                <a:ext cx="4305217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4572000"/>
                <a:ext cx="331359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θ</m:t>
                      </m:r>
                      <m:r>
                        <a:rPr lang="en-US" b="0" i="1" baseline="-25000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3−1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572000"/>
                <a:ext cx="3313599" cy="619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43600" y="45968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= 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1, 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-90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or 270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o  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5521115"/>
            <a:ext cx="2743200" cy="3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92" y="5962992"/>
            <a:ext cx="1737360" cy="5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21908" y="6064692"/>
            <a:ext cx="922287" cy="369332"/>
            <a:chOff x="3352800" y="6107668"/>
            <a:chExt cx="922287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352800" y="6273389"/>
              <a:ext cx="4489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09895" y="610766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/>
                <a:t>a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802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5856" y="632080"/>
            <a:ext cx="2314600" cy="42065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Example-11: Continue.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breakaway and break-in points are found </a:t>
            </a:r>
            <a:r>
              <a:rPr lang="en-US" dirty="0" smtClean="0"/>
              <a:t>from Eq. (a) as,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From which we get,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Point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corresponds to the actual breakaway point. But points </a:t>
            </a:r>
            <a:r>
              <a:rPr lang="en-US" dirty="0" smtClean="0"/>
              <a:t>                            are neither breakaway </a:t>
            </a:r>
            <a:r>
              <a:rPr lang="en-US" dirty="0"/>
              <a:t>nor break-in points, because the corresponding gain values </a:t>
            </a:r>
            <a:r>
              <a:rPr lang="en-US" i="1" dirty="0"/>
              <a:t>K</a:t>
            </a:r>
            <a:r>
              <a:rPr lang="en-US" dirty="0"/>
              <a:t> become </a:t>
            </a:r>
            <a:r>
              <a:rPr lang="en-US" dirty="0" smtClean="0"/>
              <a:t>complex quantities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995882"/>
            <a:ext cx="4572000" cy="6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31322"/>
            <a:ext cx="2286000" cy="3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3198571"/>
            <a:ext cx="274320" cy="2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5486400" cy="3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228938"/>
            <a:ext cx="1920240" cy="2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70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8766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199" y="1066800"/>
                <a:ext cx="89820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To check the points where root-locus branches may cross the imaginary axis, substitute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/>
                  <a:t>the characteristic equation, yielding.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1066800"/>
                <a:ext cx="898207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07" t="-4717" r="-169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2095427"/>
            <a:ext cx="3383280" cy="10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9360"/>
            <a:ext cx="36576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3406676"/>
                <a:ext cx="50292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Notice that this equation can be satisfied only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algn="just"/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Because </a:t>
                </a:r>
                <a:r>
                  <a:rPr lang="en-US" dirty="0"/>
                  <a:t>of the presence of a </a:t>
                </a:r>
                <a:r>
                  <a:rPr lang="en-US" dirty="0" smtClean="0"/>
                  <a:t>double pole </a:t>
                </a:r>
                <a:r>
                  <a:rPr lang="en-US" dirty="0"/>
                  <a:t>at the origin, the root locus is tangent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axis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root-locus branches </a:t>
                </a:r>
                <a:r>
                  <a:rPr lang="en-US" dirty="0" smtClean="0"/>
                  <a:t>do not </a:t>
                </a:r>
                <a:r>
                  <a:rPr lang="en-US" dirty="0"/>
                  <a:t>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axis. </a:t>
                </a: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root loci </a:t>
                </a:r>
                <a:r>
                  <a:rPr lang="en-US" dirty="0" smtClean="0"/>
                  <a:t>of </a:t>
                </a:r>
                <a:r>
                  <a:rPr lang="en-US" dirty="0"/>
                  <a:t>this system </a:t>
                </a:r>
                <a:r>
                  <a:rPr lang="en-US" dirty="0" smtClean="0"/>
                  <a:t>is shown in the Figure.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06676"/>
                <a:ext cx="5029200" cy="3416320"/>
              </a:xfrm>
              <a:prstGeom prst="rect">
                <a:avLst/>
              </a:prstGeom>
              <a:blipFill rotWithShape="1">
                <a:blip r:embed="rId6"/>
                <a:stretch>
                  <a:fillRect l="-848" t="-893" r="-970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5856" y="569944"/>
            <a:ext cx="2314600" cy="42065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Example-11: Continue.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5898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5151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i="1" dirty="0" smtClean="0"/>
              <a:t>j</a:t>
            </a:r>
            <a:r>
              <a:rPr lang="el-GR" sz="4000" i="1" dirty="0" smtClean="0"/>
              <a:t>ω</a:t>
            </a:r>
            <a:r>
              <a:rPr lang="en-US" sz="4000" dirty="0" smtClean="0"/>
              <a:t>-Axis </a:t>
            </a:r>
            <a:r>
              <a:rPr lang="en-US" sz="4000" dirty="0"/>
              <a:t>Crossings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15" y="3931920"/>
            <a:ext cx="3151985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192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i="1" dirty="0" smtClean="0"/>
              <a:t>j</a:t>
            </a:r>
            <a:r>
              <a:rPr lang="el-GR" i="1" dirty="0" smtClean="0"/>
              <a:t>ω</a:t>
            </a:r>
            <a:r>
              <a:rPr lang="en-US" dirty="0" smtClean="0"/>
              <a:t>-axis </a:t>
            </a:r>
            <a:r>
              <a:rPr lang="en-US" dirty="0"/>
              <a:t>crossing </a:t>
            </a:r>
            <a:r>
              <a:rPr lang="en-US" dirty="0" smtClean="0"/>
              <a:t>is a </a:t>
            </a:r>
            <a:r>
              <a:rPr lang="en-US" dirty="0"/>
              <a:t>point on the root locus that separates the stable operation of the system from </a:t>
            </a:r>
            <a:r>
              <a:rPr lang="en-US" dirty="0" smtClean="0"/>
              <a:t>the unstable </a:t>
            </a:r>
            <a:r>
              <a:rPr lang="en-US" dirty="0"/>
              <a:t>operation.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value of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at the axis crossing yields the frequency </a:t>
            </a:r>
            <a:r>
              <a:rPr lang="en-US" dirty="0" smtClean="0"/>
              <a:t>of oscillation.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gain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at the </a:t>
            </a:r>
            <a:r>
              <a:rPr lang="en-US" i="1" dirty="0" smtClean="0"/>
              <a:t>j</a:t>
            </a:r>
            <a:r>
              <a:rPr lang="el-GR" i="1" dirty="0" smtClean="0"/>
              <a:t>ω</a:t>
            </a:r>
            <a:r>
              <a:rPr lang="en-US" dirty="0" smtClean="0"/>
              <a:t>-axis </a:t>
            </a:r>
            <a:r>
              <a:rPr lang="en-US" dirty="0"/>
              <a:t>crossing </a:t>
            </a:r>
            <a:r>
              <a:rPr lang="en-US" dirty="0" smtClean="0"/>
              <a:t>yields the maximum </a:t>
            </a:r>
            <a:r>
              <a:rPr lang="en-US" dirty="0"/>
              <a:t>positive gain for system </a:t>
            </a:r>
            <a:r>
              <a:rPr lang="en-US" dirty="0" smtClean="0"/>
              <a:t>stability.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Above value </a:t>
            </a:r>
            <a:r>
              <a:rPr lang="en-US" dirty="0"/>
              <a:t>of </a:t>
            </a:r>
            <a:r>
              <a:rPr lang="en-US" dirty="0" smtClean="0"/>
              <a:t>gain </a:t>
            </a:r>
            <a:r>
              <a:rPr lang="en-US" i="1" dirty="0" smtClean="0"/>
              <a:t>K </a:t>
            </a:r>
            <a:r>
              <a:rPr lang="en-US" dirty="0"/>
              <a:t>at the 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dirty="0"/>
              <a:t>-axis crossing </a:t>
            </a:r>
            <a:r>
              <a:rPr lang="en-US" dirty="0" smtClean="0"/>
              <a:t>, the </a:t>
            </a:r>
            <a:r>
              <a:rPr lang="en-US" dirty="0"/>
              <a:t>closed-loop system’s poles </a:t>
            </a:r>
            <a:r>
              <a:rPr lang="en-US" dirty="0" smtClean="0"/>
              <a:t>move into </a:t>
            </a:r>
            <a:r>
              <a:rPr lang="en-US" dirty="0"/>
              <a:t>the right half-plane, signifying that the system is unstable.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 find the 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dirty="0"/>
              <a:t>-axis</a:t>
            </a:r>
            <a:r>
              <a:rPr lang="en-US" dirty="0" smtClean="0"/>
              <a:t> </a:t>
            </a:r>
            <a:r>
              <a:rPr lang="en-US" dirty="0"/>
              <a:t>crossing, we can use the Routh-Hurwitz </a:t>
            </a:r>
            <a:r>
              <a:rPr lang="en-US" dirty="0" smtClean="0"/>
              <a:t>criterion as;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8006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AutoNum type="romanLcParenR"/>
            </a:pPr>
            <a:r>
              <a:rPr lang="en-US" dirty="0" smtClean="0"/>
              <a:t>Forcing </a:t>
            </a:r>
            <a:r>
              <a:rPr lang="en-US" dirty="0"/>
              <a:t>a row of zeros in the Routh table will yield the gain </a:t>
            </a:r>
            <a:r>
              <a:rPr lang="en-US" i="1" dirty="0" smtClean="0"/>
              <a:t>K</a:t>
            </a:r>
            <a:r>
              <a:rPr lang="en-US" dirty="0" smtClean="0"/>
              <a:t>;</a:t>
            </a:r>
          </a:p>
          <a:p>
            <a:pPr marL="400050" indent="-400050" algn="just">
              <a:buAutoNum type="romanLcParenR"/>
            </a:pPr>
            <a:endParaRPr lang="en-US" dirty="0" smtClean="0"/>
          </a:p>
          <a:p>
            <a:pPr marL="400050" indent="-400050" algn="just">
              <a:buAutoNum type="romanLcParenR"/>
            </a:pPr>
            <a:r>
              <a:rPr lang="en-US" dirty="0" smtClean="0"/>
              <a:t>Going </a:t>
            </a:r>
            <a:r>
              <a:rPr lang="en-US" dirty="0"/>
              <a:t>back one row to the even polynomial equation (auxiliary equation) and </a:t>
            </a:r>
            <a:r>
              <a:rPr lang="en-US" dirty="0" smtClean="0"/>
              <a:t> solving </a:t>
            </a:r>
            <a:r>
              <a:rPr lang="en-US" dirty="0"/>
              <a:t>for the roots yields the frequency at the imaginary-axis crossing.</a:t>
            </a:r>
          </a:p>
        </p:txBody>
      </p:sp>
    </p:spTree>
    <p:extLst>
      <p:ext uri="{BB962C8B-B14F-4D97-AF65-F5344CB8AC3E}">
        <p14:creationId xmlns:p14="http://schemas.microsoft.com/office/powerpoint/2010/main" val="1596511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780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Example-12: Determine </a:t>
            </a:r>
            <a:r>
              <a:rPr lang="en-US" sz="2400" dirty="0"/>
              <a:t>the frequency and the gain at </a:t>
            </a:r>
            <a:r>
              <a:rPr lang="en-US" sz="2400" dirty="0" smtClean="0"/>
              <a:t>the </a:t>
            </a:r>
            <a:r>
              <a:rPr lang="en-US" sz="2400" i="1" dirty="0" smtClean="0"/>
              <a:t>j</a:t>
            </a:r>
            <a:r>
              <a:rPr lang="el-GR" sz="2400" i="1" dirty="0" smtClean="0"/>
              <a:t>ω</a:t>
            </a:r>
            <a:r>
              <a:rPr lang="en-US" sz="2400" dirty="0" smtClean="0"/>
              <a:t>-axis crossover for the open-loop transfer function using a Routh table.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1828800" cy="75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526268"/>
            <a:ext cx="465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characteristic equation for this system </a:t>
            </a:r>
            <a:r>
              <a:rPr lang="en-US" dirty="0" smtClean="0"/>
              <a:t>is;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2486"/>
            <a:ext cx="2468880" cy="34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0596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Routh table for the characteristic polynomial </a:t>
            </a:r>
            <a:r>
              <a:rPr lang="en-US" dirty="0" smtClean="0"/>
              <a:t>is;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71017"/>
            <a:ext cx="2103120" cy="130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1170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/>
              <a:t> </a:t>
            </a:r>
            <a:r>
              <a:rPr lang="en-US" dirty="0"/>
              <a:t>row is zero for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 = 16</a:t>
            </a:r>
            <a:r>
              <a:rPr lang="en-US" dirty="0"/>
              <a:t>. The auxiliary equation </a:t>
            </a:r>
            <a:r>
              <a:rPr lang="en-US" dirty="0" smtClean="0"/>
              <a:t>(from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 row) then becomes;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371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096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Thus for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= 16 </a:t>
            </a:r>
            <a:r>
              <a:rPr lang="en-US" dirty="0"/>
              <a:t>the characteristic equation has solutions (closed-loop poles) at </a:t>
            </a:r>
            <a:endParaRPr lang="en-US" dirty="0" smtClean="0"/>
          </a:p>
          <a:p>
            <a:pPr algn="just"/>
            <a:r>
              <a:rPr lang="en-US" b="1" i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= 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± j2</a:t>
            </a:r>
            <a:r>
              <a:rPr lang="en-US" i="1" dirty="0"/>
              <a:t>, </a:t>
            </a:r>
            <a:r>
              <a:rPr lang="en-US" dirty="0"/>
              <a:t>and the </a:t>
            </a:r>
            <a:r>
              <a:rPr lang="en-US" dirty="0" smtClean="0"/>
              <a:t>root-locus crosses </a:t>
            </a:r>
            <a:r>
              <a:rPr lang="en-US" dirty="0"/>
              <a:t>the </a:t>
            </a:r>
            <a:r>
              <a:rPr lang="en-US" b="1" i="1" dirty="0" err="1"/>
              <a:t>jw</a:t>
            </a:r>
            <a:r>
              <a:rPr lang="en-US" b="1" i="1" dirty="0"/>
              <a:t>-axis </a:t>
            </a:r>
            <a:r>
              <a:rPr lang="en-US" dirty="0"/>
              <a:t>at</a:t>
            </a:r>
            <a:r>
              <a:rPr lang="en-US" b="1" i="1" dirty="0"/>
              <a:t> j2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175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Example-13: </a:t>
            </a:r>
            <a:r>
              <a:rPr lang="en-US" sz="2400" dirty="0"/>
              <a:t>For the system  </a:t>
            </a:r>
            <a:r>
              <a:rPr lang="en-US" sz="2400" dirty="0" smtClean="0"/>
              <a:t>shown below, </a:t>
            </a:r>
            <a:r>
              <a:rPr lang="en-US" sz="2400" dirty="0"/>
              <a:t>find the frequency and gain, </a:t>
            </a:r>
            <a:r>
              <a:rPr lang="en-US" sz="2400" i="1" dirty="0"/>
              <a:t>K</a:t>
            </a:r>
            <a:r>
              <a:rPr lang="en-US" sz="2400" dirty="0"/>
              <a:t>, for </a:t>
            </a:r>
            <a:r>
              <a:rPr lang="en-US" sz="2400" dirty="0" smtClean="0"/>
              <a:t>which the </a:t>
            </a:r>
            <a:r>
              <a:rPr lang="en-US" sz="2400" dirty="0"/>
              <a:t>root locus crosses the imaginary </a:t>
            </a:r>
            <a:r>
              <a:rPr lang="en-US" sz="2400" i="1" dirty="0" smtClean="0"/>
              <a:t>j</a:t>
            </a:r>
            <a:r>
              <a:rPr lang="el-GR" sz="2400" i="1" dirty="0" smtClean="0"/>
              <a:t>ω</a:t>
            </a:r>
            <a:r>
              <a:rPr lang="en-US" sz="2400" dirty="0" smtClean="0"/>
              <a:t>-axis</a:t>
            </a:r>
            <a:r>
              <a:rPr lang="en-US" sz="2400" dirty="0"/>
              <a:t>. For what range of </a:t>
            </a:r>
            <a:r>
              <a:rPr lang="en-US" sz="2400" dirty="0" smtClean="0"/>
              <a:t>gain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is the system stable?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8405"/>
            <a:ext cx="5486400" cy="128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0502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closed-loop transfer function for the system </a:t>
            </a:r>
            <a:r>
              <a:rPr lang="en-US" dirty="0" smtClean="0"/>
              <a:t>is;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8883"/>
            <a:ext cx="4114800" cy="6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791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the denominator and simplifying some of the entries by multiplying any </a:t>
            </a:r>
            <a:r>
              <a:rPr lang="en-US" dirty="0" smtClean="0"/>
              <a:t>row by </a:t>
            </a:r>
            <a:r>
              <a:rPr lang="en-US" dirty="0"/>
              <a:t>a constant, we obtain the Routh array shown in </a:t>
            </a:r>
            <a:r>
              <a:rPr lang="en-US" dirty="0" smtClean="0"/>
              <a:t>the Table;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73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486400" cy="23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25403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112744"/>
            <a:ext cx="2314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>Example-13: Continue.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3124200"/>
            <a:ext cx="861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A complete row of zeros yields the possibility for imaginary axis roots.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For positive </a:t>
            </a:r>
            <a:r>
              <a:rPr lang="en-US" dirty="0"/>
              <a:t>values of </a:t>
            </a:r>
            <a:r>
              <a:rPr lang="en-US" dirty="0" smtClean="0"/>
              <a:t>gain, </a:t>
            </a:r>
            <a:r>
              <a:rPr lang="en-US" i="1" dirty="0" smtClean="0"/>
              <a:t>K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i="1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</a:t>
            </a:r>
            <a:r>
              <a:rPr lang="en-US" dirty="0"/>
              <a:t>those for which the root locus is plotted, only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row </a:t>
            </a:r>
            <a:r>
              <a:rPr lang="en-US" dirty="0" smtClean="0"/>
              <a:t>can yield </a:t>
            </a:r>
            <a:r>
              <a:rPr lang="en-US" dirty="0"/>
              <a:t>a row of zeros. Thus</a:t>
            </a:r>
            <a:r>
              <a:rPr lang="en-US" dirty="0" smtClean="0"/>
              <a:t>,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From </a:t>
            </a:r>
            <a:r>
              <a:rPr lang="en-US" dirty="0" smtClean="0"/>
              <a:t>the above equation, </a:t>
            </a:r>
            <a:r>
              <a:rPr lang="en-US" i="1" dirty="0"/>
              <a:t>K</a:t>
            </a:r>
            <a:r>
              <a:rPr lang="en-US" dirty="0"/>
              <a:t> is evaluated </a:t>
            </a:r>
            <a:r>
              <a:rPr lang="en-US" dirty="0" smtClean="0"/>
              <a:t>as;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9.65.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Forming the even polynomial by using 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row </a:t>
            </a:r>
            <a:r>
              <a:rPr lang="en-US" dirty="0"/>
              <a:t>with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 = 9.65</a:t>
            </a:r>
            <a:r>
              <a:rPr lang="en-US" dirty="0" smtClean="0"/>
              <a:t>, </a:t>
            </a:r>
            <a:r>
              <a:rPr lang="en-US" dirty="0"/>
              <a:t>we </a:t>
            </a:r>
            <a:r>
              <a:rPr lang="en-US" dirty="0" smtClean="0"/>
              <a:t>obtain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/>
              <a:t>Where  frequency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/>
              <a:t> </a:t>
            </a:r>
            <a:r>
              <a:rPr lang="en-US" dirty="0"/>
              <a:t>is found to be equal </a:t>
            </a:r>
            <a:r>
              <a:rPr lang="en-US" dirty="0" smtClean="0"/>
              <a:t>to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±</a:t>
            </a:r>
            <a:r>
              <a:rPr lang="en-US" dirty="0" smtClean="0"/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1.59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Thus </a:t>
            </a:r>
            <a:r>
              <a:rPr lang="en-US" b="1" dirty="0">
                <a:solidFill>
                  <a:schemeClr val="tx2"/>
                </a:solidFill>
              </a:rPr>
              <a:t>the root locus crosses the </a:t>
            </a:r>
            <a:r>
              <a:rPr lang="en-US" b="1" i="1" dirty="0">
                <a:solidFill>
                  <a:schemeClr val="tx2"/>
                </a:solidFill>
              </a:rPr>
              <a:t>j</a:t>
            </a:r>
            <a:r>
              <a:rPr lang="el-GR" b="1" i="1" dirty="0">
                <a:solidFill>
                  <a:schemeClr val="tx2"/>
                </a:solidFill>
              </a:rPr>
              <a:t>ω</a:t>
            </a:r>
            <a:r>
              <a:rPr lang="en-US" b="1" dirty="0">
                <a:solidFill>
                  <a:schemeClr val="tx2"/>
                </a:solidFill>
              </a:rPr>
              <a:t>-axis</a:t>
            </a:r>
            <a:r>
              <a:rPr lang="en-US" b="1" dirty="0" smtClean="0">
                <a:solidFill>
                  <a:schemeClr val="tx2"/>
                </a:solidFill>
              </a:rPr>
              <a:t> at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 =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1.59</a:t>
            </a:r>
            <a:r>
              <a:rPr lang="en-US" b="1" dirty="0" smtClean="0">
                <a:solidFill>
                  <a:schemeClr val="tx2"/>
                </a:solidFill>
              </a:rPr>
              <a:t>  at </a:t>
            </a:r>
            <a:r>
              <a:rPr lang="en-US" b="1" dirty="0">
                <a:solidFill>
                  <a:schemeClr val="tx2"/>
                </a:solidFill>
              </a:rPr>
              <a:t>a </a:t>
            </a:r>
            <a:r>
              <a:rPr lang="en-US" b="1" dirty="0" smtClean="0">
                <a:solidFill>
                  <a:schemeClr val="tx2"/>
                </a:solidFill>
              </a:rPr>
              <a:t>gain,  </a:t>
            </a: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9.65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We </a:t>
            </a:r>
            <a:r>
              <a:rPr lang="en-US" b="1" dirty="0">
                <a:solidFill>
                  <a:srgbClr val="7030A0"/>
                </a:solidFill>
              </a:rPr>
              <a:t>conclude that the system is stable for 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 ≤  K  &lt;  9:65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62" y="3962191"/>
            <a:ext cx="2286000" cy="2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94145"/>
            <a:ext cx="3749040" cy="3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64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Practice Exercise-1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Given </a:t>
            </a:r>
            <a:r>
              <a:rPr lang="en-US" b="1" dirty="0">
                <a:solidFill>
                  <a:srgbClr val="FF0000"/>
                </a:solidFill>
              </a:rPr>
              <a:t>a unity feedback system that has the forward transfer </a:t>
            </a:r>
            <a:r>
              <a:rPr lang="en-US" b="1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1002"/>
            <a:ext cx="2651760" cy="75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358277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</a:t>
            </a:r>
            <a:r>
              <a:rPr lang="en-US" b="1" dirty="0">
                <a:solidFill>
                  <a:srgbClr val="FF0000"/>
                </a:solidFill>
              </a:rPr>
              <a:t>the following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  <a:p>
            <a:pPr marL="342900" indent="-342900" algn="just">
              <a:buAutoNum type="alphaLcPeriod"/>
            </a:pPr>
            <a:r>
              <a:rPr lang="en-US" dirty="0" smtClean="0"/>
              <a:t>Calculate </a:t>
            </a:r>
            <a:r>
              <a:rPr lang="en-US" dirty="0"/>
              <a:t>the angle </a:t>
            </a:r>
            <a:r>
              <a:rPr lang="en-US" dirty="0" smtClean="0"/>
              <a:t>of G(s</a:t>
            </a:r>
            <a:r>
              <a:rPr lang="en-US" dirty="0"/>
              <a:t>) at </a:t>
            </a:r>
            <a:r>
              <a:rPr lang="en-US" dirty="0" smtClean="0"/>
              <a:t>the point </a:t>
            </a:r>
            <a:r>
              <a:rPr lang="en-US" dirty="0"/>
              <a:t>(</a:t>
            </a:r>
            <a:r>
              <a:rPr lang="en-US" dirty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>
                <a:latin typeface="Arial" pitchFamily="34" charset="0"/>
                <a:cs typeface="Arial" pitchFamily="34" charset="0"/>
              </a:rPr>
              <a:t>j0</a:t>
            </a:r>
            <a:r>
              <a:rPr lang="en-US" dirty="0"/>
              <a:t>) by finding the algebraic </a:t>
            </a:r>
            <a:r>
              <a:rPr lang="en-US" dirty="0" smtClean="0"/>
              <a:t>sum of</a:t>
            </a:r>
            <a:r>
              <a:rPr lang="en-US" dirty="0"/>
              <a:t> </a:t>
            </a:r>
            <a:r>
              <a:rPr lang="en-US" dirty="0" smtClean="0"/>
              <a:t>angles </a:t>
            </a:r>
            <a:r>
              <a:rPr lang="en-US" dirty="0"/>
              <a:t>of the vectors drawn from the zeros and poles of G(s) to the given </a:t>
            </a:r>
            <a:r>
              <a:rPr lang="en-US" dirty="0" smtClean="0"/>
              <a:t>point.</a:t>
            </a:r>
          </a:p>
          <a:p>
            <a:pPr marL="342900" indent="-342900" algn="just">
              <a:buAutoNum type="alphaLcPeriod"/>
            </a:pPr>
            <a:endParaRPr lang="en-US" dirty="0" smtClean="0"/>
          </a:p>
          <a:p>
            <a:pPr marL="342900" indent="-342900" algn="just">
              <a:buAutoNum type="alphaLcPeriod"/>
            </a:pPr>
            <a:r>
              <a:rPr lang="en-US" dirty="0" smtClean="0"/>
              <a:t>Determine </a:t>
            </a:r>
            <a:r>
              <a:rPr lang="en-US" dirty="0"/>
              <a:t>if the point specified in </a:t>
            </a:r>
            <a:r>
              <a:rPr lang="en-US" dirty="0" smtClean="0"/>
              <a:t>part (a) </a:t>
            </a:r>
            <a:r>
              <a:rPr lang="en-US" dirty="0"/>
              <a:t>is on the root </a:t>
            </a:r>
            <a:r>
              <a:rPr lang="en-US" dirty="0"/>
              <a:t>l</a:t>
            </a:r>
            <a:r>
              <a:rPr lang="en-US" dirty="0" smtClean="0"/>
              <a:t>ocus.</a:t>
            </a:r>
          </a:p>
          <a:p>
            <a:pPr marL="342900" indent="-342900" algn="just">
              <a:buAutoNum type="alphaLcPeriod"/>
            </a:pPr>
            <a:endParaRPr lang="en-US" dirty="0" smtClean="0"/>
          </a:p>
          <a:p>
            <a:pPr marL="342900" indent="-342900" algn="just"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the point specified in </a:t>
            </a:r>
            <a:r>
              <a:rPr lang="en-US" dirty="0" smtClean="0"/>
              <a:t>part (a) </a:t>
            </a:r>
            <a:r>
              <a:rPr lang="en-US" dirty="0"/>
              <a:t>is on the root locus, </a:t>
            </a:r>
            <a:r>
              <a:rPr lang="en-US" dirty="0" smtClean="0"/>
              <a:t>then find </a:t>
            </a:r>
            <a:r>
              <a:rPr lang="en-US" dirty="0"/>
              <a:t>the gain, K, using </a:t>
            </a:r>
            <a:r>
              <a:rPr lang="en-US" dirty="0" smtClean="0"/>
              <a:t>the lengths </a:t>
            </a:r>
            <a:r>
              <a:rPr lang="en-US" dirty="0"/>
              <a:t>of the vectors.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8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Answers of Practice Exercise-1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990975"/>
            <a:ext cx="8058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95400"/>
            <a:ext cx="2381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92" y="990600"/>
            <a:ext cx="2670708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634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Practice </a:t>
            </a:r>
            <a:r>
              <a:rPr lang="en-US" b="1" u="sng" dirty="0" smtClean="0"/>
              <a:t>Exercise-2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944469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PROBLEM: Sketch the root locus and its asymptotes for a unity feedback </a:t>
            </a:r>
            <a:r>
              <a:rPr lang="en-US" sz="2000" b="1" dirty="0" smtClean="0">
                <a:solidFill>
                  <a:srgbClr val="FF0000"/>
                </a:solidFill>
              </a:rPr>
              <a:t>system that </a:t>
            </a:r>
            <a:r>
              <a:rPr lang="en-US" sz="2000" b="1" dirty="0">
                <a:solidFill>
                  <a:srgbClr val="FF0000"/>
                </a:solidFill>
              </a:rPr>
              <a:t>has the forward transfer function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95618"/>
            <a:ext cx="4114800" cy="9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99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Root Locus Technique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41277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Root Locus technique permit accurate computation of the time-domain response in addition to yielding readily available frequency response information.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Root </a:t>
            </a:r>
            <a:r>
              <a:rPr lang="en-US" sz="2400" dirty="0"/>
              <a:t>locus is a powerful method of analysis and design for stability and transient response.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Root Locus gives a graphical representation of a system’s stability. We can clearly see ranges of stability, ranges of instability, and the conditions that cause a system to break into oscillation.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The root locus can be used to describe qualitatively the performance of a system as various parameters are changed.</a:t>
            </a:r>
          </a:p>
        </p:txBody>
      </p:sp>
    </p:spTree>
    <p:extLst>
      <p:ext uri="{BB962C8B-B14F-4D97-AF65-F5344CB8AC3E}">
        <p14:creationId xmlns:p14="http://schemas.microsoft.com/office/powerpoint/2010/main" val="7944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Answers of Practice Exercise-2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914400"/>
            <a:ext cx="63722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524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124200"/>
            <a:ext cx="4572000" cy="370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7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 </a:t>
            </a:r>
            <a:r>
              <a:rPr lang="en-US" sz="3200" dirty="0" smtClean="0"/>
              <a:t>Block Diagram of Typical Closed-Loop </a:t>
            </a:r>
            <a:r>
              <a:rPr lang="en-US" sz="3200" dirty="0"/>
              <a:t>F</a:t>
            </a:r>
            <a:r>
              <a:rPr lang="en-US" sz="3200" dirty="0" smtClean="0"/>
              <a:t>eedback </a:t>
            </a:r>
            <a:r>
              <a:rPr lang="en-US" sz="3200" dirty="0"/>
              <a:t>C</a:t>
            </a:r>
            <a:r>
              <a:rPr lang="en-US" sz="3200" dirty="0" smtClean="0"/>
              <a:t>ontrol </a:t>
            </a:r>
            <a:r>
              <a:rPr lang="en-US" sz="3200" dirty="0"/>
              <a:t>S</a:t>
            </a:r>
            <a:r>
              <a:rPr lang="en-US" sz="3200" dirty="0" smtClean="0"/>
              <a:t>ystem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84" y="1484784"/>
            <a:ext cx="6217920" cy="37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2348880"/>
            <a:ext cx="3564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FIGURE-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1600" dirty="0" smtClean="0"/>
              <a:t>Closed-loop system</a:t>
            </a:r>
            <a:r>
              <a:rPr lang="en-US" sz="1600" dirty="0"/>
              <a:t>; </a:t>
            </a:r>
            <a:endParaRPr lang="en-US" sz="1600" dirty="0" smtClean="0"/>
          </a:p>
          <a:p>
            <a:pPr marL="342900" indent="-342900">
              <a:buAutoNum type="alphaLcPeriod"/>
            </a:pPr>
            <a:r>
              <a:rPr lang="en-US" sz="1600" dirty="0" smtClean="0"/>
              <a:t>b</a:t>
            </a:r>
            <a:r>
              <a:rPr lang="en-US" sz="1600" dirty="0"/>
              <a:t>. equivalent </a:t>
            </a:r>
            <a:r>
              <a:rPr lang="en-US" sz="1600" dirty="0" smtClean="0"/>
              <a:t>closed-loop transfer function.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5229200"/>
            <a:ext cx="8784976" cy="1477328"/>
            <a:chOff x="323528" y="5589240"/>
            <a:chExt cx="8194389" cy="1477328"/>
          </a:xfrm>
        </p:grpSpPr>
        <p:sp>
          <p:nvSpPr>
            <p:cNvPr id="3" name="Rectangle 2"/>
            <p:cNvSpPr/>
            <p:nvPr/>
          </p:nvSpPr>
          <p:spPr>
            <a:xfrm>
              <a:off x="323528" y="5589240"/>
              <a:ext cx="819438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b="1" dirty="0" smtClean="0"/>
                <a:t>The open-loop </a:t>
              </a:r>
              <a:r>
                <a:rPr lang="en-US" b="1" dirty="0"/>
                <a:t>transfer </a:t>
              </a:r>
              <a:r>
                <a:rPr lang="en-US" b="1" dirty="0" smtClean="0"/>
                <a:t>function of the system is</a:t>
              </a:r>
              <a:r>
                <a:rPr lang="en-US" dirty="0" smtClean="0"/>
                <a:t>  </a:t>
              </a:r>
              <a:r>
                <a:rPr lang="en-US" b="1" i="1" dirty="0" smtClean="0"/>
                <a:t>KG(s)H(s)</a:t>
              </a:r>
              <a:r>
                <a:rPr lang="en-US" dirty="0" smtClean="0"/>
                <a:t>.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dirty="0" smtClean="0"/>
                <a:t>The closed-loop transfer function of the system is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dirty="0" smtClean="0"/>
                <a:t>The closed-loop poles are roots of the characteristic equation,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dirty="0" smtClean="0"/>
                <a:t>+ </a:t>
              </a:r>
              <a:r>
                <a:rPr lang="en-US" b="1" i="1" dirty="0"/>
                <a:t>KG(s)H(s</a:t>
              </a:r>
              <a:r>
                <a:rPr lang="en-US" b="1" i="1" dirty="0" smtClean="0"/>
                <a:t>)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02" y="6048711"/>
              <a:ext cx="1463040" cy="632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07504" y="35730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Where,</a:t>
            </a:r>
            <a:r>
              <a:rPr lang="en-US" sz="1600" b="1" i="1" dirty="0" smtClean="0"/>
              <a:t> </a:t>
            </a:r>
          </a:p>
          <a:p>
            <a:r>
              <a:rPr lang="en-US" sz="1600" b="1" i="1" dirty="0" smtClean="0"/>
              <a:t>K </a:t>
            </a:r>
            <a:r>
              <a:rPr lang="en-US" sz="1600" dirty="0"/>
              <a:t>is the </a:t>
            </a:r>
            <a:r>
              <a:rPr lang="en-US" sz="1600" dirty="0" smtClean="0"/>
              <a:t>open-loop gain </a:t>
            </a:r>
            <a:r>
              <a:rPr lang="en-US" sz="1600" dirty="0"/>
              <a:t>factor</a:t>
            </a:r>
            <a:r>
              <a:rPr lang="en-US" sz="1600" dirty="0" smtClean="0"/>
              <a:t>.</a:t>
            </a:r>
            <a:endParaRPr lang="en-US" sz="1600" b="1" i="1" dirty="0" smtClean="0"/>
          </a:p>
          <a:p>
            <a:r>
              <a:rPr lang="en-US" sz="1600" b="1" i="1" dirty="0" smtClean="0"/>
              <a:t>G(s</a:t>
            </a:r>
            <a:r>
              <a:rPr lang="en-US" sz="1600" b="1" i="1" dirty="0"/>
              <a:t>) </a:t>
            </a:r>
            <a:r>
              <a:rPr lang="en-US" sz="1600" dirty="0"/>
              <a:t>is the </a:t>
            </a:r>
            <a:r>
              <a:rPr lang="en-US" sz="1600" dirty="0" smtClean="0"/>
              <a:t>forward-path transfer function.</a:t>
            </a:r>
          </a:p>
          <a:p>
            <a:r>
              <a:rPr lang="en-US" sz="1600" b="1" i="1" dirty="0"/>
              <a:t>H(s) </a:t>
            </a:r>
            <a:r>
              <a:rPr lang="en-US" sz="1600" dirty="0"/>
              <a:t>is the </a:t>
            </a:r>
            <a:r>
              <a:rPr lang="en-US" sz="1600" dirty="0" smtClean="0"/>
              <a:t>feedback-path transfer function.</a:t>
            </a:r>
          </a:p>
        </p:txBody>
      </p:sp>
    </p:spTree>
    <p:extLst>
      <p:ext uri="{BB962C8B-B14F-4D97-AF65-F5344CB8AC3E}">
        <p14:creationId xmlns:p14="http://schemas.microsoft.com/office/powerpoint/2010/main" val="22727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71779"/>
            <a:ext cx="3657600" cy="8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5776" y="3455842"/>
            <a:ext cx="3312368" cy="765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79142" y="980728"/>
            <a:ext cx="4681090" cy="640844"/>
            <a:chOff x="467544" y="1102667"/>
            <a:chExt cx="4681090" cy="640844"/>
          </a:xfrm>
        </p:grpSpPr>
        <p:grpSp>
          <p:nvGrpSpPr>
            <p:cNvPr id="8" name="Group 7"/>
            <p:cNvGrpSpPr/>
            <p:nvPr/>
          </p:nvGrpSpPr>
          <p:grpSpPr>
            <a:xfrm>
              <a:off x="1403648" y="1102667"/>
              <a:ext cx="3528392" cy="640844"/>
              <a:chOff x="1403648" y="1102667"/>
              <a:chExt cx="3528392" cy="640844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102667"/>
                <a:ext cx="1371600" cy="598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440" y="1124744"/>
                <a:ext cx="1371600" cy="618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67544" y="1196752"/>
              <a:ext cx="4681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Letting,                           ,  and                           ;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536" y="1848350"/>
            <a:ext cx="8424936" cy="3236834"/>
            <a:chOff x="467544" y="1400897"/>
            <a:chExt cx="8424936" cy="323683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005064"/>
              <a:ext cx="1568484" cy="632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67544" y="1400897"/>
                  <a:ext cx="8424936" cy="3108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dirty="0"/>
                    <a:t>Where </a:t>
                  </a:r>
                  <a:r>
                    <a:rPr lang="en-US" b="1" i="1" dirty="0"/>
                    <a:t>N</a:t>
                  </a:r>
                  <a:r>
                    <a:rPr lang="en-US" dirty="0"/>
                    <a:t> and </a:t>
                  </a:r>
                  <a:r>
                    <a:rPr lang="en-US" b="1" i="1" dirty="0"/>
                    <a:t>D</a:t>
                  </a:r>
                  <a:r>
                    <a:rPr lang="en-US" dirty="0"/>
                    <a:t> are factored </a:t>
                  </a:r>
                  <a:r>
                    <a:rPr lang="en-US" dirty="0" smtClean="0"/>
                    <a:t>polynomials in the complex variable s </a:t>
                  </a:r>
                  <a:r>
                    <a:rPr lang="en-US" dirty="0"/>
                    <a:t>and signify </a:t>
                  </a:r>
                  <a:r>
                    <a:rPr lang="en-US" dirty="0" smtClean="0"/>
                    <a:t>numerator, </a:t>
                  </a:r>
                  <a:r>
                    <a:rPr lang="en-US" b="1" i="1" dirty="0" smtClean="0"/>
                    <a:t>N</a:t>
                  </a:r>
                  <a:r>
                    <a:rPr lang="en-US" dirty="0" smtClean="0"/>
                    <a:t>, and denominator, </a:t>
                  </a:r>
                  <a:r>
                    <a:rPr lang="en-US" b="1" i="1" dirty="0" smtClean="0"/>
                    <a:t>D,</a:t>
                  </a:r>
                  <a:r>
                    <a:rPr lang="en-US" dirty="0" smtClean="0"/>
                    <a:t> terms</a:t>
                  </a:r>
                  <a:r>
                    <a:rPr lang="en-US" dirty="0"/>
                    <a:t>, </a:t>
                  </a:r>
                  <a:r>
                    <a:rPr lang="en-US" dirty="0" smtClean="0"/>
                    <a:t>respectively.</a:t>
                  </a:r>
                </a:p>
                <a:p>
                  <a:pPr algn="just"/>
                  <a:endParaRPr lang="en-US" dirty="0"/>
                </a:p>
                <a:p>
                  <a:pPr algn="just"/>
                  <a:endParaRPr lang="en-US" dirty="0" smtClean="0"/>
                </a:p>
                <a:p>
                  <a:pPr marL="285750" indent="-285750" algn="just">
                    <a:buFont typeface="Arial" pitchFamily="34" charset="0"/>
                    <a:buChar char="•"/>
                  </a:pPr>
                  <a:r>
                    <a:rPr lang="en-US" dirty="0" smtClean="0"/>
                    <a:t>The open-loop transfer function, </a:t>
                  </a:r>
                  <a:r>
                    <a:rPr lang="en-US" b="1" i="1" dirty="0"/>
                    <a:t>KG(s)H(s</a:t>
                  </a:r>
                  <a:r>
                    <a:rPr lang="en-US" b="1" i="1" dirty="0" smtClean="0"/>
                    <a:t>), </a:t>
                  </a:r>
                  <a:r>
                    <a:rPr lang="en-US" dirty="0" smtClean="0"/>
                    <a:t>can be represented by;</a:t>
                  </a:r>
                </a:p>
                <a:p>
                  <a:pPr algn="just"/>
                  <a:endParaRPr lang="en-US" dirty="0" smtClean="0"/>
                </a:p>
                <a:p>
                  <a:pPr algn="just"/>
                  <a:r>
                    <a:rPr lang="en-US" b="1" i="1" dirty="0" smtClean="0"/>
                    <a:t>                                           KG(s)H(s)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1" dirty="0"/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US" b="1" i="1" baseline="-25000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b="1" i="1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US" b="1" i="1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1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b="1" i="1" baseline="-25000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b="1" i="1" dirty="0" smtClean="0"/>
                            <m:t>D</m:t>
                          </m:r>
                          <m:r>
                            <m:rPr>
                              <m:nor/>
                            </m:rPr>
                            <a:rPr lang="en-US" b="1" i="1" baseline="-25000" dirty="0"/>
                            <m:t>H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)</m:t>
                          </m:r>
                        </m:den>
                      </m:f>
                    </m:oMath>
                  </a14:m>
                  <a:endParaRPr lang="en-US" dirty="0"/>
                </a:p>
                <a:p>
                  <a:pPr algn="just"/>
                  <a:endParaRPr lang="en-US" dirty="0"/>
                </a:p>
                <a:p>
                  <a:pPr algn="just"/>
                  <a:endParaRPr lang="en-US" dirty="0" smtClean="0"/>
                </a:p>
                <a:p>
                  <a:pPr marL="285750" indent="-285750" algn="just">
                    <a:buFont typeface="Arial" pitchFamily="34" charset="0"/>
                    <a:buChar char="•"/>
                  </a:pPr>
                  <a:r>
                    <a:rPr lang="en-US" dirty="0" smtClean="0"/>
                    <a:t>The </a:t>
                  </a:r>
                  <a:r>
                    <a:rPr lang="en-US" dirty="0"/>
                    <a:t>closed-loop transfer </a:t>
                  </a:r>
                  <a:r>
                    <a:rPr lang="en-US" dirty="0" smtClean="0"/>
                    <a:t>function, </a:t>
                  </a:r>
                  <a:r>
                    <a:rPr lang="en-US" b="1" i="1" dirty="0"/>
                    <a:t>T(s</a:t>
                  </a:r>
                  <a:r>
                    <a:rPr lang="en-US" b="1" i="1" dirty="0" smtClean="0"/>
                    <a:t>) =                               , </a:t>
                  </a:r>
                  <a:r>
                    <a:rPr lang="en-US" dirty="0" smtClean="0"/>
                    <a:t>can be represented by;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1400897"/>
                  <a:ext cx="8424936" cy="31082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51" t="-980" r="-579" b="-21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213376" y="3645024"/>
            <a:ext cx="1310952" cy="369332"/>
            <a:chOff x="6069360" y="3356992"/>
            <a:chExt cx="1310952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069360" y="3550433"/>
              <a:ext cx="734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04248" y="33569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13376" y="5795972"/>
            <a:ext cx="1310952" cy="369332"/>
            <a:chOff x="6069360" y="3356992"/>
            <a:chExt cx="1310952" cy="3693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069360" y="3550433"/>
              <a:ext cx="734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04248" y="33569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02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76067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In general, the location of the closed-loop poles changes as the open-loop gain factor </a:t>
            </a:r>
            <a:r>
              <a:rPr lang="en-US" sz="2000" b="1" i="1" dirty="0" smtClean="0"/>
              <a:t>K</a:t>
            </a:r>
            <a:r>
              <a:rPr lang="en-US" sz="2000" dirty="0" smtClean="0"/>
              <a:t> is varied.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A locus of  these poles plotted in the s-plane as a function of </a:t>
            </a:r>
            <a:r>
              <a:rPr lang="en-US" sz="2000" b="1" i="1" dirty="0" smtClean="0"/>
              <a:t>K</a:t>
            </a:r>
            <a:r>
              <a:rPr lang="en-US" sz="2000" dirty="0" smtClean="0"/>
              <a:t> is called Root-Locus.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b="1" i="1" dirty="0" smtClean="0"/>
              <a:t>K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0, </a:t>
            </a:r>
            <a:r>
              <a:rPr lang="en-US" sz="2000" dirty="0" smtClean="0"/>
              <a:t>the poles of the closed-loop transfer function of equation (b) are equal to the poles of the open-loop transfer function of equation (a).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For </a:t>
            </a:r>
            <a:r>
              <a:rPr lang="en-US" sz="2000" b="1" i="1" dirty="0"/>
              <a:t>K</a:t>
            </a:r>
            <a:r>
              <a:rPr lang="en-US" sz="2000" dirty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~∞, </a:t>
            </a:r>
            <a:r>
              <a:rPr lang="en-US" sz="2000" dirty="0"/>
              <a:t>the poles of the closed-loop transfer function of equation (b) </a:t>
            </a:r>
            <a:r>
              <a:rPr lang="en-US" sz="2000" dirty="0" smtClean="0"/>
              <a:t>are </a:t>
            </a:r>
            <a:r>
              <a:rPr lang="en-US" sz="2000" dirty="0"/>
              <a:t>equal to the </a:t>
            </a:r>
            <a:r>
              <a:rPr lang="en-US" sz="2000" dirty="0" smtClean="0"/>
              <a:t>zeros </a:t>
            </a:r>
            <a:r>
              <a:rPr lang="en-US" sz="2000" dirty="0"/>
              <a:t>of the open-loop transfer function of equation (a</a:t>
            </a:r>
            <a:r>
              <a:rPr lang="en-US" sz="2000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Thus as </a:t>
            </a:r>
            <a:r>
              <a:rPr lang="en-US" sz="2000" b="1" i="1" dirty="0" smtClean="0"/>
              <a:t>K</a:t>
            </a:r>
            <a:r>
              <a:rPr lang="en-US" sz="2000" dirty="0" smtClean="0"/>
              <a:t> increase from zero to infinity, the loci of the close-loop poles originate from the open-loop poles and terminate at the open-loop zeros.  </a:t>
            </a:r>
          </a:p>
        </p:txBody>
      </p:sp>
    </p:spTree>
    <p:extLst>
      <p:ext uri="{BB962C8B-B14F-4D97-AF65-F5344CB8AC3E}">
        <p14:creationId xmlns:p14="http://schemas.microsoft.com/office/powerpoint/2010/main" val="1906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 vs. Close Loop Poles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988840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/>
              <a:t>We can </a:t>
            </a:r>
            <a:r>
              <a:rPr lang="en-US" sz="2200" dirty="0"/>
              <a:t>determine the poles of </a:t>
            </a:r>
            <a:r>
              <a:rPr lang="en-US" sz="2200" dirty="0" smtClean="0"/>
              <a:t>open-loop transfer function </a:t>
            </a:r>
            <a:r>
              <a:rPr lang="en-US" sz="2200" b="1" i="1" dirty="0" smtClean="0"/>
              <a:t>KG(s)H(s</a:t>
            </a:r>
            <a:r>
              <a:rPr lang="en-US" sz="2200" b="1" i="1" dirty="0"/>
              <a:t>)</a:t>
            </a:r>
            <a:r>
              <a:rPr lang="en-US" sz="2200" dirty="0"/>
              <a:t>, since these poles arise from simple </a:t>
            </a:r>
            <a:r>
              <a:rPr lang="en-US" sz="2200" dirty="0" smtClean="0"/>
              <a:t>cascaded first-order </a:t>
            </a:r>
            <a:r>
              <a:rPr lang="en-US" sz="2200" dirty="0"/>
              <a:t>or second-order </a:t>
            </a:r>
            <a:r>
              <a:rPr lang="en-US" sz="2200" dirty="0" smtClean="0"/>
              <a:t>subsystems. Further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variations in </a:t>
            </a:r>
            <a:r>
              <a:rPr lang="en-US" sz="2200" dirty="0" smtClean="0">
                <a:solidFill>
                  <a:srgbClr val="FF0000"/>
                </a:solidFill>
              </a:rPr>
              <a:t>system gain factor </a:t>
            </a:r>
            <a:r>
              <a:rPr lang="en-US" sz="2200" b="1" i="1" dirty="0" smtClean="0">
                <a:solidFill>
                  <a:srgbClr val="FF0000"/>
                </a:solidFill>
              </a:rPr>
              <a:t>K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do not affect the </a:t>
            </a:r>
            <a:r>
              <a:rPr lang="en-US" sz="2200" dirty="0" smtClean="0">
                <a:solidFill>
                  <a:srgbClr val="FF0000"/>
                </a:solidFill>
              </a:rPr>
              <a:t>location of </a:t>
            </a:r>
            <a:r>
              <a:rPr lang="en-US" sz="2200" dirty="0">
                <a:solidFill>
                  <a:srgbClr val="FF0000"/>
                </a:solidFill>
              </a:rPr>
              <a:t>any pole of </a:t>
            </a:r>
            <a:r>
              <a:rPr lang="en-US" sz="2200" dirty="0" smtClean="0">
                <a:solidFill>
                  <a:srgbClr val="FF0000"/>
                </a:solidFill>
              </a:rPr>
              <a:t>the open-loop transfer function</a:t>
            </a:r>
            <a:r>
              <a:rPr lang="en-US" sz="22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/>
              <a:t>On </a:t>
            </a:r>
            <a:r>
              <a:rPr lang="en-US" sz="2200" dirty="0"/>
              <a:t>the other hand, we cannot determine the poles </a:t>
            </a:r>
            <a:r>
              <a:rPr lang="en-US" sz="2200" dirty="0" smtClean="0"/>
              <a:t>of closed-loop transfer function </a:t>
            </a:r>
            <a:r>
              <a:rPr lang="en-US" sz="2200" b="1" i="1" dirty="0" smtClean="0"/>
              <a:t>T(s) </a:t>
            </a:r>
            <a:r>
              <a:rPr lang="en-US" sz="2200" b="1" i="1" dirty="0"/>
              <a:t>=</a:t>
            </a:r>
            <a:r>
              <a:rPr lang="en-US" sz="2200" b="1" i="1" dirty="0" smtClean="0"/>
              <a:t> KG(s)/[1 + KG(s)H(s)] </a:t>
            </a:r>
            <a:r>
              <a:rPr lang="en-US" sz="2200" dirty="0"/>
              <a:t>unless we factor the denominator. Also, </a:t>
            </a:r>
            <a:r>
              <a:rPr lang="en-US" sz="2200" dirty="0">
                <a:solidFill>
                  <a:srgbClr val="FF0000"/>
                </a:solidFill>
              </a:rPr>
              <a:t>the poles </a:t>
            </a:r>
            <a:r>
              <a:rPr lang="en-US" sz="2200" dirty="0" smtClean="0">
                <a:solidFill>
                  <a:srgbClr val="FF0000"/>
                </a:solidFill>
              </a:rPr>
              <a:t>of </a:t>
            </a:r>
            <a:r>
              <a:rPr lang="en-US" sz="2200" dirty="0">
                <a:solidFill>
                  <a:srgbClr val="FF0000"/>
                </a:solidFill>
              </a:rPr>
              <a:t>closed-loop transfer function </a:t>
            </a:r>
            <a:r>
              <a:rPr lang="en-US" sz="2200" b="1" i="1" dirty="0" smtClean="0">
                <a:solidFill>
                  <a:srgbClr val="FF0000"/>
                </a:solidFill>
              </a:rPr>
              <a:t>T(s</a:t>
            </a:r>
            <a:r>
              <a:rPr lang="en-US" sz="2200" b="1" i="1" dirty="0">
                <a:solidFill>
                  <a:srgbClr val="FF0000"/>
                </a:solidFill>
              </a:rPr>
              <a:t>) </a:t>
            </a:r>
            <a:r>
              <a:rPr lang="en-US" sz="2200" dirty="0">
                <a:solidFill>
                  <a:srgbClr val="FF0000"/>
                </a:solidFill>
              </a:rPr>
              <a:t>change </a:t>
            </a:r>
            <a:r>
              <a:rPr lang="en-US" sz="2200" dirty="0" smtClean="0">
                <a:solidFill>
                  <a:srgbClr val="FF0000"/>
                </a:solidFill>
              </a:rPr>
              <a:t>with system gain </a:t>
            </a:r>
            <a:r>
              <a:rPr lang="en-US" sz="2200" b="1" i="1" dirty="0" smtClean="0">
                <a:solidFill>
                  <a:srgbClr val="FF0000"/>
                </a:solidFill>
              </a:rPr>
              <a:t>K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9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4984</TotalTime>
  <Words>5359</Words>
  <Application>Microsoft Office PowerPoint</Application>
  <PresentationFormat>On-screen Show (4:3)</PresentationFormat>
  <Paragraphs>537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Biomedical Control Systems (BCS)</vt:lpstr>
      <vt:lpstr>The Root Locus Method</vt:lpstr>
      <vt:lpstr>Objectives</vt:lpstr>
      <vt:lpstr>Root Locus (Evans, 1948; 1950)</vt:lpstr>
      <vt:lpstr>Root Locus Technique</vt:lpstr>
      <vt:lpstr>A Block Diagram of Typical Closed-Loop Feedback Control System</vt:lpstr>
      <vt:lpstr>PowerPoint Presentation</vt:lpstr>
      <vt:lpstr>PowerPoint Presentation</vt:lpstr>
      <vt:lpstr>Open vs. Close Loop Poles</vt:lpstr>
      <vt:lpstr>Root-Locus Plot Basics</vt:lpstr>
      <vt:lpstr>      Example-1:</vt:lpstr>
      <vt:lpstr>Example-2: Consider the open-loop transfer function below and construct the root-locus by factoring the denominator polynomial of the closed-loop transfer function.</vt:lpstr>
      <vt:lpstr>Block Diagram Representation of a Tracking System</vt:lpstr>
      <vt:lpstr>Closed-loop poles change location as gain K is varied</vt:lpstr>
      <vt:lpstr>Properties of the Root Locus</vt:lpstr>
      <vt:lpstr>Magnitude and Angle Criterion</vt:lpstr>
      <vt:lpstr>Magnitude and Angle Criterion</vt:lpstr>
      <vt:lpstr>Complex Numbers</vt:lpstr>
      <vt:lpstr>Example-3: Check whether point s = - 2 + j3 is a closed-loop system pole for some value of gain, K, or not.</vt:lpstr>
      <vt:lpstr>Example-3: Continue.</vt:lpstr>
      <vt:lpstr>PowerPoint Presentation</vt:lpstr>
      <vt:lpstr>Sketching the Root Locus</vt:lpstr>
      <vt:lpstr>Sketching a Root Locus with Asymptotes</vt:lpstr>
      <vt:lpstr>Example-4: Continue.</vt:lpstr>
      <vt:lpstr>Real-Axis Breakaway and Break-In Points</vt:lpstr>
      <vt:lpstr>Methods to find Break-away and Break-in Points in the Root-Locus.</vt:lpstr>
      <vt:lpstr>Breakaway and Break-in Points via Differentiation</vt:lpstr>
      <vt:lpstr>Example-5: Find the breakaway and break-in points for the root locus of Figure, using differential calculus.</vt:lpstr>
      <vt:lpstr>Breakaway and Break-in Points Without Differentiation</vt:lpstr>
      <vt:lpstr>Example-6: Repeat example-5 without differentiating.</vt:lpstr>
      <vt:lpstr>Example-7: Determine the break-away points for the system without differentiating. </vt:lpstr>
      <vt:lpstr>PowerPoint Presentation</vt:lpstr>
      <vt:lpstr>Example-8: Continue.</vt:lpstr>
      <vt:lpstr>Example-8: Continue.</vt:lpstr>
      <vt:lpstr>PowerPoint Presentation</vt:lpstr>
      <vt:lpstr>Example-9: Continue.</vt:lpstr>
      <vt:lpstr>Example-10: Sketch the root loci for the system for K &gt; 0.</vt:lpstr>
      <vt:lpstr>Example-10: Continue.</vt:lpstr>
      <vt:lpstr>Example-10: Continue.</vt:lpstr>
      <vt:lpstr>Example-11: Sketch the root loci for the system.</vt:lpstr>
      <vt:lpstr>Example-11: Continue.</vt:lpstr>
      <vt:lpstr>Example-11: Continue.</vt:lpstr>
      <vt:lpstr>The jω-Axis Crossings</vt:lpstr>
      <vt:lpstr>Example-12: Determine the frequency and the gain at the jω-axis crossover for the open-loop transfer function using a Routh table.</vt:lpstr>
      <vt:lpstr>Example-13: For the system  shown below, find the frequency and gain, K, for which the root locus crosses the imaginary jω-axis. For what range of gain K is the system stable? </vt:lpstr>
      <vt:lpstr>Example-13: Continue.</vt:lpstr>
      <vt:lpstr>Practice Exercise-1</vt:lpstr>
      <vt:lpstr>Answers of Practice Exercise-1</vt:lpstr>
      <vt:lpstr>Practice Exercise-2</vt:lpstr>
      <vt:lpstr>Answers of Practice Exercise-2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Muet</cp:lastModifiedBy>
  <cp:revision>528</cp:revision>
  <dcterms:created xsi:type="dcterms:W3CDTF">2012-07-01T09:15:58Z</dcterms:created>
  <dcterms:modified xsi:type="dcterms:W3CDTF">2012-10-11T04:58:34Z</dcterms:modified>
</cp:coreProperties>
</file>