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2"/>
  </p:handoutMasterIdLst>
  <p:sldIdLst>
    <p:sldId id="256" r:id="rId2"/>
    <p:sldId id="257" r:id="rId3"/>
    <p:sldId id="261" r:id="rId4"/>
    <p:sldId id="263" r:id="rId5"/>
    <p:sldId id="264" r:id="rId6"/>
    <p:sldId id="258" r:id="rId7"/>
    <p:sldId id="259" r:id="rId8"/>
    <p:sldId id="265" r:id="rId9"/>
    <p:sldId id="260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4B2AA-1B5A-4DC9-8C33-192C3B350BED}" type="datetimeFigureOut">
              <a:rPr lang="en-GB" smtClean="0"/>
              <a:pPr/>
              <a:t>28/08/2012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Biomedical Control </a:t>
            </a:r>
            <a:r>
              <a:rPr lang="en-US" b="1" dirty="0" smtClean="0"/>
              <a:t>Systems (BCS)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907704" y="2348880"/>
            <a:ext cx="532859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Module Leader: Dr Muhammad </a:t>
            </a:r>
            <a:r>
              <a:rPr lang="en-GB" sz="2400" dirty="0" err="1" smtClean="0"/>
              <a:t>Arif</a:t>
            </a:r>
            <a:endParaRPr lang="en-GB" sz="2400" dirty="0" smtClean="0"/>
          </a:p>
          <a:p>
            <a:pPr algn="ctr"/>
            <a:endParaRPr lang="en-GB" dirty="0" smtClean="0"/>
          </a:p>
          <a:p>
            <a:pPr algn="ctr"/>
            <a:r>
              <a:rPr lang="en-GB" sz="2100" dirty="0" smtClean="0"/>
              <a:t>Email: 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</a:rPr>
              <a:t>muhammadarif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</a:rPr>
              <a:t>@hotmail.com</a:t>
            </a:r>
          </a:p>
          <a:p>
            <a:pPr algn="ctr"/>
            <a:endParaRPr lang="en-GB" sz="21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79512" y="4293096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Batch: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GB" dirty="0" smtClean="0"/>
              <a:t> BM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Year: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GB" baseline="30000" dirty="0" smtClean="0"/>
              <a:t>rd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Term: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Credit Hours (Theory):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4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Lecture Timings: Monday (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12:00-2:00</a:t>
            </a:r>
            <a:r>
              <a:rPr lang="en-GB" dirty="0" smtClean="0"/>
              <a:t>) and Wednesday (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8:00-10:00</a:t>
            </a:r>
            <a:r>
              <a:rPr lang="en-GB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Starting Date: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GB" dirty="0" smtClean="0"/>
              <a:t> July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2012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/>
              <a:t>Office Hour: </a:t>
            </a:r>
            <a:r>
              <a:rPr lang="en-US" dirty="0" smtClean="0"/>
              <a:t>BM Instrumentation Lab on Tuesday</a:t>
            </a:r>
            <a:r>
              <a:rPr lang="en-US" dirty="0"/>
              <a:t> </a:t>
            </a:r>
            <a:r>
              <a:rPr lang="en-US" dirty="0" smtClean="0"/>
              <a:t>and Thursday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12:00 </a:t>
            </a:r>
            <a:r>
              <a:rPr lang="en-US" dirty="0">
                <a:latin typeface="Arial" pitchFamily="34" charset="0"/>
                <a:cs typeface="Arial" pitchFamily="34" charset="0"/>
              </a:rPr>
              <a:t>– 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:00)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Office Phone Ext: 7016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5696" y="3429000"/>
            <a:ext cx="6318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400" dirty="0">
                <a:solidFill>
                  <a:srgbClr val="FF0000"/>
                </a:solidFill>
              </a:rPr>
              <a:t>Please include </a:t>
            </a:r>
            <a:r>
              <a:rPr lang="en-US" sz="1400" dirty="0" smtClean="0">
                <a:solidFill>
                  <a:srgbClr val="FF0000"/>
                </a:solidFill>
              </a:rPr>
              <a:t>“BCS-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1400" dirty="0" smtClean="0">
                <a:solidFill>
                  <a:srgbClr val="FF0000"/>
                </a:solidFill>
              </a:rPr>
              <a:t>BM" </a:t>
            </a:r>
            <a:r>
              <a:rPr lang="en-US" sz="1400" dirty="0">
                <a:solidFill>
                  <a:srgbClr val="FF0000"/>
                </a:solidFill>
              </a:rPr>
              <a:t>in the subject line in </a:t>
            </a:r>
            <a:r>
              <a:rPr lang="en-US" sz="1400" dirty="0" smtClean="0">
                <a:solidFill>
                  <a:srgbClr val="FF0000"/>
                </a:solidFill>
              </a:rPr>
              <a:t>all </a:t>
            </a:r>
            <a:r>
              <a:rPr lang="en-US" sz="1400" dirty="0">
                <a:solidFill>
                  <a:srgbClr val="FF0000"/>
                </a:solidFill>
              </a:rPr>
              <a:t>email </a:t>
            </a:r>
            <a:r>
              <a:rPr lang="en-US" sz="1400" dirty="0" smtClean="0">
                <a:solidFill>
                  <a:srgbClr val="FF0000"/>
                </a:solidFill>
              </a:rPr>
              <a:t>communications </a:t>
            </a:r>
            <a:r>
              <a:rPr lang="en-US" sz="1400" dirty="0">
                <a:solidFill>
                  <a:srgbClr val="FF0000"/>
                </a:solidFill>
              </a:rPr>
              <a:t>to avoid auto-deleting or </a:t>
            </a:r>
            <a:r>
              <a:rPr lang="en-US" sz="1400" dirty="0" smtClean="0">
                <a:solidFill>
                  <a:srgbClr val="FF0000"/>
                </a:solidFill>
              </a:rPr>
              <a:t>junk-filtering. 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4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3716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transfer function, </a:t>
            </a:r>
            <a:r>
              <a:rPr lang="en-US" sz="2400" i="1" dirty="0" smtClean="0"/>
              <a:t>T = </a:t>
            </a:r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o</a:t>
            </a:r>
            <a:r>
              <a:rPr lang="en-US" sz="2400" i="1" dirty="0" smtClean="0"/>
              <a:t>(s)/</a:t>
            </a:r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(s),</a:t>
            </a:r>
            <a:r>
              <a:rPr lang="en-US" sz="2400" dirty="0" smtClean="0"/>
              <a:t> of this RLC circuit can be obtain as;</a:t>
            </a:r>
          </a:p>
          <a:p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Taking the </a:t>
            </a:r>
            <a:r>
              <a:rPr lang="en-US" sz="2400" i="1" dirty="0" smtClean="0"/>
              <a:t>I(s) </a:t>
            </a:r>
            <a:r>
              <a:rPr lang="en-US" sz="2400" dirty="0" smtClean="0"/>
              <a:t>common in equation (c), will get equation (e),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Divide equation (d) by (e),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Finally, Multiply and divided by </a:t>
            </a:r>
            <a:r>
              <a:rPr lang="en-US" sz="2400" i="1" dirty="0" smtClean="0"/>
              <a:t>CS.</a:t>
            </a:r>
            <a:endParaRPr lang="en-US" sz="24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242560"/>
            <a:ext cx="3822192" cy="100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6000" y="5029200"/>
            <a:ext cx="4343400" cy="1524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4001869"/>
            <a:ext cx="75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Hence, the </a:t>
            </a:r>
            <a:r>
              <a:rPr lang="en-US" sz="2400" dirty="0"/>
              <a:t>transfer function, </a:t>
            </a:r>
            <a:r>
              <a:rPr lang="en-US" sz="2400" i="1" dirty="0"/>
              <a:t>T = </a:t>
            </a:r>
            <a:r>
              <a:rPr lang="en-US" sz="2400" i="1" dirty="0" err="1"/>
              <a:t>E</a:t>
            </a:r>
            <a:r>
              <a:rPr lang="en-US" sz="2400" i="1" baseline="-25000" dirty="0" err="1"/>
              <a:t>o</a:t>
            </a:r>
            <a:r>
              <a:rPr lang="en-US" sz="2400" i="1" dirty="0"/>
              <a:t>(s)/</a:t>
            </a:r>
            <a:r>
              <a:rPr lang="en-US" sz="2400" i="1" dirty="0" err="1"/>
              <a:t>E</a:t>
            </a:r>
            <a:r>
              <a:rPr lang="en-US" sz="2400" i="1" baseline="-25000" dirty="0" err="1"/>
              <a:t>i</a:t>
            </a:r>
            <a:r>
              <a:rPr lang="en-US" sz="2400" i="1" dirty="0"/>
              <a:t>(s),</a:t>
            </a:r>
            <a:r>
              <a:rPr lang="en-US" sz="2400" dirty="0"/>
              <a:t> of </a:t>
            </a:r>
            <a:r>
              <a:rPr lang="en-US" sz="2400" dirty="0" smtClean="0"/>
              <a:t>the </a:t>
            </a:r>
            <a:r>
              <a:rPr lang="en-US" sz="2400" dirty="0"/>
              <a:t>RLC circuit </a:t>
            </a:r>
            <a:r>
              <a:rPr lang="en-US" sz="2400" dirty="0" smtClean="0"/>
              <a:t>after simplification is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9611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Voltage Divider Rule:</a:t>
            </a:r>
            <a:endParaRPr lang="en-US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914650"/>
            <a:ext cx="4191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486400"/>
            <a:ext cx="3008671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4812268"/>
            <a:ext cx="52946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Then the transfer function of </a:t>
            </a:r>
            <a:r>
              <a:rPr lang="en-US" dirty="0" smtClean="0"/>
              <a:t>this circuit </a:t>
            </a:r>
            <a:r>
              <a:rPr lang="en-US" dirty="0"/>
              <a:t>is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9050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Consider the </a:t>
            </a:r>
            <a:r>
              <a:rPr lang="en-US" dirty="0" smtClean="0"/>
              <a:t>series circuit </a:t>
            </a:r>
            <a:r>
              <a:rPr lang="en-US" dirty="0"/>
              <a:t>shown </a:t>
            </a:r>
            <a:r>
              <a:rPr lang="en-US" dirty="0" smtClean="0"/>
              <a:t>below. </a:t>
            </a:r>
            <a:r>
              <a:rPr lang="en-US" dirty="0"/>
              <a:t>Assume that the voltages 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 and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o</a:t>
            </a:r>
            <a:r>
              <a:rPr lang="en-US" dirty="0"/>
              <a:t> </a:t>
            </a:r>
            <a:r>
              <a:rPr lang="en-US" dirty="0" smtClean="0"/>
              <a:t>are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input and output of the circuit, respectively.</a:t>
            </a:r>
          </a:p>
        </p:txBody>
      </p:sp>
      <p:sp>
        <p:nvSpPr>
          <p:cNvPr id="5" name="Rectangle 4"/>
          <p:cNvSpPr/>
          <p:nvPr/>
        </p:nvSpPr>
        <p:spPr>
          <a:xfrm>
            <a:off x="2971800" y="5486400"/>
            <a:ext cx="3084871" cy="990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50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10668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Complex Impedance Approach to get Transfer Function: 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52400" y="2416076"/>
            <a:ext cx="8686800" cy="3373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In deriving transfer functions for electrical circuits, </a:t>
            </a:r>
            <a:r>
              <a:rPr lang="en-US" dirty="0" smtClean="0"/>
              <a:t>it is convenient </a:t>
            </a:r>
            <a:r>
              <a:rPr lang="en-US" dirty="0"/>
              <a:t>to write the Laplace-transformed equations </a:t>
            </a:r>
            <a:r>
              <a:rPr lang="en-US" dirty="0" smtClean="0"/>
              <a:t>directly, without </a:t>
            </a:r>
            <a:r>
              <a:rPr lang="en-US" dirty="0"/>
              <a:t>writing the differential </a:t>
            </a:r>
            <a:r>
              <a:rPr lang="en-US" dirty="0" smtClean="0"/>
              <a:t>equations.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Remember </a:t>
            </a:r>
            <a:r>
              <a:rPr lang="en-US" dirty="0"/>
              <a:t>that the impedance approach is valid only if the initial </a:t>
            </a:r>
            <a:r>
              <a:rPr lang="en-US" dirty="0" smtClean="0"/>
              <a:t>conditions involved </a:t>
            </a:r>
            <a:r>
              <a:rPr lang="en-US" dirty="0"/>
              <a:t>are all zeros. </a:t>
            </a:r>
            <a:endParaRPr lang="en-US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Since </a:t>
            </a:r>
            <a:r>
              <a:rPr lang="en-US" dirty="0"/>
              <a:t>the transfer function requires zero initial conditions, </a:t>
            </a:r>
            <a:r>
              <a:rPr lang="en-US" dirty="0" smtClean="0"/>
              <a:t>the impedance </a:t>
            </a:r>
            <a:r>
              <a:rPr lang="en-US" dirty="0"/>
              <a:t>approach can be applied to obtain the transfer function of the </a:t>
            </a:r>
            <a:r>
              <a:rPr lang="en-US" dirty="0" smtClean="0"/>
              <a:t>electrical circuit</a:t>
            </a:r>
            <a:r>
              <a:rPr lang="en-US" dirty="0"/>
              <a:t>. </a:t>
            </a:r>
            <a:endParaRPr lang="en-US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approach greatly simplifies the derivation of transfer functions of </a:t>
            </a:r>
            <a:r>
              <a:rPr lang="en-US" dirty="0" smtClean="0"/>
              <a:t>electrical circuits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388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305800" cy="70408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Example-3: repeat example-2 and obtain the TF using the Impedance Approach. 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0"/>
            <a:ext cx="3611594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40480"/>
            <a:ext cx="3131418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044" y="2042160"/>
            <a:ext cx="3231956" cy="192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" y="4611469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transfer </a:t>
            </a:r>
            <a:r>
              <a:rPr lang="en-US" dirty="0" smtClean="0"/>
              <a:t>function, </a:t>
            </a:r>
            <a:r>
              <a:rPr lang="en-US" i="1" dirty="0" err="1"/>
              <a:t>E</a:t>
            </a:r>
            <a:r>
              <a:rPr lang="en-US" baseline="-25000" dirty="0" err="1"/>
              <a:t>o</a:t>
            </a:r>
            <a:r>
              <a:rPr lang="en-US" dirty="0"/>
              <a:t>(s)/</a:t>
            </a:r>
            <a:r>
              <a:rPr lang="en-US" i="1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(s</a:t>
            </a:r>
            <a:r>
              <a:rPr lang="en-US" dirty="0" smtClean="0"/>
              <a:t>), </a:t>
            </a:r>
            <a:r>
              <a:rPr lang="en-US" dirty="0"/>
              <a:t>can be </a:t>
            </a:r>
            <a:r>
              <a:rPr lang="en-US" dirty="0" smtClean="0"/>
              <a:t>obtain by applying the voltage-divider rule, hence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326" y="5257800"/>
            <a:ext cx="481947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33600" y="5257800"/>
            <a:ext cx="5181600" cy="1447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191000" y="3048000"/>
            <a:ext cx="1066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676400"/>
            <a:ext cx="8591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first step is to transform this RLC circuit into the equivalent  impedance form,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444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6112"/>
            <a:ext cx="8305800" cy="1161288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Example-4: Transfer </a:t>
            </a:r>
            <a:r>
              <a:rPr lang="en-US" sz="4000" b="1" dirty="0"/>
              <a:t>Functions of Cascaded </a:t>
            </a:r>
            <a:r>
              <a:rPr lang="en-US" sz="4000" b="1" dirty="0" smtClean="0"/>
              <a:t>Elements.</a:t>
            </a:r>
            <a:endParaRPr lang="en-US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191000"/>
            <a:ext cx="4937760" cy="246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000" y="2304871"/>
            <a:ext cx="8534400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Consider the system shown </a:t>
            </a:r>
            <a:r>
              <a:rPr lang="en-US" dirty="0" smtClean="0"/>
              <a:t>below. </a:t>
            </a:r>
            <a:r>
              <a:rPr lang="en-US" dirty="0"/>
              <a:t>Assume that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i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the input and </a:t>
            </a:r>
            <a:r>
              <a:rPr lang="en-US" i="1" dirty="0" err="1"/>
              <a:t>e</a:t>
            </a:r>
            <a:r>
              <a:rPr lang="en-US" i="1" baseline="-25000" dirty="0" err="1"/>
              <a:t>o</a:t>
            </a:r>
            <a:r>
              <a:rPr lang="en-US" dirty="0"/>
              <a:t> is the </a:t>
            </a:r>
            <a:r>
              <a:rPr lang="en-US" dirty="0" smtClean="0"/>
              <a:t>output.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capacitances </a:t>
            </a:r>
            <a:r>
              <a:rPr lang="en-US" i="1" dirty="0"/>
              <a:t>C</a:t>
            </a:r>
            <a:r>
              <a:rPr lang="en-US" dirty="0"/>
              <a:t>1 and </a:t>
            </a:r>
            <a:r>
              <a:rPr lang="en-US" i="1" dirty="0"/>
              <a:t>C</a:t>
            </a:r>
            <a:r>
              <a:rPr lang="en-US" dirty="0"/>
              <a:t>2 are not charged </a:t>
            </a:r>
            <a:r>
              <a:rPr lang="en-US" dirty="0" smtClean="0"/>
              <a:t>initially.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It </a:t>
            </a:r>
            <a:r>
              <a:rPr lang="en-US" dirty="0"/>
              <a:t>will be shown that the second stage of the circuit (</a:t>
            </a:r>
            <a:r>
              <a:rPr lang="en-US" i="1" dirty="0"/>
              <a:t>R</a:t>
            </a:r>
            <a:r>
              <a:rPr lang="en-US" dirty="0"/>
              <a:t>2</a:t>
            </a:r>
            <a:r>
              <a:rPr lang="en-US" i="1" dirty="0"/>
              <a:t>C</a:t>
            </a:r>
            <a:r>
              <a:rPr lang="en-US" dirty="0"/>
              <a:t>2 portion) produces a </a:t>
            </a:r>
            <a:r>
              <a:rPr lang="en-US" dirty="0" smtClean="0"/>
              <a:t>loading effect </a:t>
            </a:r>
            <a:r>
              <a:rPr lang="en-US" dirty="0"/>
              <a:t>on the first stage (</a:t>
            </a:r>
            <a:r>
              <a:rPr lang="en-US" i="1" dirty="0"/>
              <a:t>R</a:t>
            </a:r>
            <a:r>
              <a:rPr lang="en-US" dirty="0"/>
              <a:t>1</a:t>
            </a:r>
            <a:r>
              <a:rPr lang="en-US" i="1" dirty="0"/>
              <a:t>C</a:t>
            </a:r>
            <a:r>
              <a:rPr lang="en-US" dirty="0"/>
              <a:t>1 portion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15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861560"/>
            <a:ext cx="4760031" cy="192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6112"/>
            <a:ext cx="8305800" cy="399288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Example-4: Continue.</a:t>
            </a:r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840" y="838200"/>
            <a:ext cx="4023360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" y="1459468"/>
            <a:ext cx="3788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 equations for this system </a:t>
            </a:r>
            <a:r>
              <a:rPr lang="en-US" dirty="0" smtClean="0"/>
              <a:t>are;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2816352" cy="64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38462"/>
            <a:ext cx="4406876" cy="155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276600" y="237744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648200" y="33528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24400" y="41148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57600" y="2209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29200" y="3135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05400" y="3897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4459069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Taking the Laplace transforms of Equations </a:t>
            </a:r>
            <a:r>
              <a:rPr lang="en-US" dirty="0" smtClean="0"/>
              <a:t>(</a:t>
            </a:r>
            <a:r>
              <a:rPr lang="en-US" dirty="0"/>
              <a:t>a</a:t>
            </a:r>
            <a:r>
              <a:rPr lang="en-US" dirty="0" smtClean="0"/>
              <a:t>), (b) and (c), using zero </a:t>
            </a:r>
            <a:r>
              <a:rPr lang="en-US" dirty="0"/>
              <a:t>initial conditions, we obtain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400800" y="51816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096000" y="5789835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477000" y="64770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787714" y="49969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524426" y="560516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(e)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58000" y="62923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049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896112"/>
            <a:ext cx="8305800" cy="399288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Example-4: Continue.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689" y="3078480"/>
            <a:ext cx="60579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1715869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Eliminating </a:t>
            </a:r>
            <a:r>
              <a:rPr lang="en-US" sz="2000" i="1" dirty="0"/>
              <a:t>I</a:t>
            </a:r>
            <a:r>
              <a:rPr lang="en-US" sz="2000" baseline="-25000" dirty="0"/>
              <a:t>1</a:t>
            </a:r>
            <a:r>
              <a:rPr lang="en-US" sz="2000" dirty="0"/>
              <a:t>(s) from Equations </a:t>
            </a:r>
            <a:r>
              <a:rPr lang="en-US" sz="2000" dirty="0" smtClean="0"/>
              <a:t>(d) </a:t>
            </a:r>
            <a:r>
              <a:rPr lang="en-US" sz="2000" dirty="0"/>
              <a:t>and </a:t>
            </a:r>
            <a:r>
              <a:rPr lang="en-US" sz="2000" dirty="0" smtClean="0"/>
              <a:t>(</a:t>
            </a:r>
            <a:r>
              <a:rPr lang="en-US" sz="2000" dirty="0"/>
              <a:t>e</a:t>
            </a:r>
            <a:r>
              <a:rPr lang="en-US" sz="2000" dirty="0" smtClean="0"/>
              <a:t>) </a:t>
            </a:r>
            <a:r>
              <a:rPr lang="en-US" sz="2000" dirty="0"/>
              <a:t>and writing </a:t>
            </a:r>
            <a:r>
              <a:rPr lang="en-US" sz="2000" i="1" dirty="0" err="1" smtClean="0"/>
              <a:t>E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(s</a:t>
            </a:r>
            <a:r>
              <a:rPr lang="en-US" sz="2000" i="1" dirty="0"/>
              <a:t>) </a:t>
            </a:r>
            <a:r>
              <a:rPr lang="en-US" sz="2000" dirty="0"/>
              <a:t>in terms of </a:t>
            </a:r>
            <a:r>
              <a:rPr lang="en-US" sz="2000" i="1" dirty="0"/>
              <a:t>I</a:t>
            </a:r>
            <a:r>
              <a:rPr lang="en-US" sz="2000" i="1" baseline="-25000" dirty="0"/>
              <a:t>2</a:t>
            </a:r>
            <a:r>
              <a:rPr lang="en-US" sz="2000" i="1" dirty="0"/>
              <a:t>(s</a:t>
            </a:r>
            <a:r>
              <a:rPr lang="en-US" sz="2000" i="1" dirty="0" smtClean="0"/>
              <a:t>), </a:t>
            </a:r>
            <a:r>
              <a:rPr lang="en-US" sz="2000" dirty="0" smtClean="0"/>
              <a:t>we </a:t>
            </a:r>
            <a:r>
              <a:rPr lang="en-US" sz="2000" dirty="0"/>
              <a:t>find the transfer function between </a:t>
            </a:r>
            <a:r>
              <a:rPr lang="en-US" sz="2000" i="1" dirty="0" err="1"/>
              <a:t>E</a:t>
            </a:r>
            <a:r>
              <a:rPr lang="en-US" sz="2000" i="1" baseline="-25000" dirty="0" err="1"/>
              <a:t>o</a:t>
            </a:r>
            <a:r>
              <a:rPr lang="en-US" sz="2000" i="1" dirty="0"/>
              <a:t>(s) </a:t>
            </a:r>
            <a:r>
              <a:rPr lang="en-US" sz="2000" dirty="0"/>
              <a:t>and </a:t>
            </a:r>
            <a:r>
              <a:rPr lang="en-US" sz="2000" i="1" dirty="0" err="1"/>
              <a:t>E</a:t>
            </a:r>
            <a:r>
              <a:rPr lang="en-US" sz="2000" i="1" baseline="-25000" dirty="0" err="1"/>
              <a:t>i</a:t>
            </a:r>
            <a:r>
              <a:rPr lang="en-US" sz="2000" i="1" dirty="0"/>
              <a:t>(s) </a:t>
            </a:r>
            <a:r>
              <a:rPr lang="en-US" sz="2000" dirty="0"/>
              <a:t>to be</a:t>
            </a:r>
          </a:p>
        </p:txBody>
      </p:sp>
    </p:spTree>
    <p:extLst>
      <p:ext uri="{BB962C8B-B14F-4D97-AF65-F5344CB8AC3E}">
        <p14:creationId xmlns:p14="http://schemas.microsoft.com/office/powerpoint/2010/main" val="1256577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8991600" cy="704088"/>
          </a:xfrm>
        </p:spPr>
        <p:txBody>
          <a:bodyPr>
            <a:noAutofit/>
          </a:bodyPr>
          <a:lstStyle/>
          <a:p>
            <a:r>
              <a:rPr lang="en-US" sz="2800" dirty="0" smtClean="0"/>
              <a:t>Example-5: </a:t>
            </a:r>
            <a:r>
              <a:rPr lang="en-US" sz="2800" dirty="0"/>
              <a:t>r</a:t>
            </a:r>
            <a:r>
              <a:rPr lang="en-US" sz="2800" dirty="0" smtClean="0"/>
              <a:t>epeat example-4 using the Impedance Approach.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52400" y="1487269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Obtain the transfer function </a:t>
            </a:r>
            <a:r>
              <a:rPr lang="en-US" i="1" dirty="0" err="1"/>
              <a:t>E</a:t>
            </a:r>
            <a:r>
              <a:rPr lang="en-US" baseline="-25000" dirty="0" err="1"/>
              <a:t>o</a:t>
            </a:r>
            <a:r>
              <a:rPr lang="en-US" dirty="0"/>
              <a:t>(s)/</a:t>
            </a:r>
            <a:r>
              <a:rPr lang="en-US" i="1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(s) by </a:t>
            </a:r>
            <a:r>
              <a:rPr lang="en-US" dirty="0" smtClean="0"/>
              <a:t>use of </a:t>
            </a:r>
            <a:r>
              <a:rPr lang="en-US" dirty="0"/>
              <a:t>the complex </a:t>
            </a:r>
            <a:r>
              <a:rPr lang="en-US" dirty="0" smtClean="0"/>
              <a:t>impedance approach</a:t>
            </a:r>
            <a:r>
              <a:rPr lang="en-US" dirty="0"/>
              <a:t>. (Capacitors </a:t>
            </a:r>
            <a:r>
              <a:rPr lang="en-US" i="1" dirty="0"/>
              <a:t>C</a:t>
            </a:r>
            <a:r>
              <a:rPr lang="en-US" dirty="0"/>
              <a:t>1 and </a:t>
            </a:r>
            <a:r>
              <a:rPr lang="en-US" i="1" dirty="0"/>
              <a:t>C</a:t>
            </a:r>
            <a:r>
              <a:rPr lang="en-US" dirty="0"/>
              <a:t>2 are not charged initially.)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3657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09800"/>
            <a:ext cx="3691890" cy="173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43400"/>
            <a:ext cx="3932468" cy="246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4038600" y="3078480"/>
            <a:ext cx="685800" cy="121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553200" y="39624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" y="4876800"/>
            <a:ext cx="480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 circuit shown in Figure </a:t>
            </a:r>
            <a:r>
              <a:rPr lang="en-US" dirty="0" smtClean="0"/>
              <a:t>(a) </a:t>
            </a:r>
            <a:r>
              <a:rPr lang="en-US" dirty="0"/>
              <a:t>can be redrawn as that shown in Figure </a:t>
            </a:r>
            <a:r>
              <a:rPr lang="en-US" dirty="0" smtClean="0"/>
              <a:t>(b), </a:t>
            </a:r>
            <a:r>
              <a:rPr lang="en-US" dirty="0"/>
              <a:t>which can </a:t>
            </a:r>
            <a:r>
              <a:rPr lang="en-US" dirty="0" smtClean="0"/>
              <a:t>be further </a:t>
            </a:r>
            <a:r>
              <a:rPr lang="en-US" dirty="0"/>
              <a:t>modified to </a:t>
            </a:r>
            <a:r>
              <a:rPr lang="en-US" dirty="0" smtClean="0"/>
              <a:t>Figure (c).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38978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96200" y="38978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772400" y="5181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369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896112"/>
            <a:ext cx="8305800" cy="399288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Example-5: Continue.</a:t>
            </a:r>
            <a:endParaRPr lang="en-US" sz="2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626" y="762000"/>
            <a:ext cx="3641174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" y="1447800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In the system shown in Figure 3–10(b) the current I </a:t>
            </a:r>
            <a:r>
              <a:rPr lang="en-US" dirty="0" smtClean="0"/>
              <a:t>is divided </a:t>
            </a:r>
            <a:r>
              <a:rPr lang="en-US" dirty="0"/>
              <a:t>into two currents </a:t>
            </a:r>
            <a:r>
              <a:rPr lang="en-US" i="1" dirty="0"/>
              <a:t>I</a:t>
            </a:r>
            <a:r>
              <a:rPr lang="en-US" dirty="0"/>
              <a:t>1 and </a:t>
            </a:r>
            <a:r>
              <a:rPr lang="en-US" i="1" dirty="0"/>
              <a:t>I</a:t>
            </a:r>
            <a:r>
              <a:rPr lang="en-US" dirty="0"/>
              <a:t>2 </a:t>
            </a:r>
            <a:r>
              <a:rPr lang="en-US" dirty="0" smtClean="0"/>
              <a:t>. Noting </a:t>
            </a:r>
            <a:r>
              <a:rPr lang="en-US" dirty="0"/>
              <a:t>that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53640"/>
            <a:ext cx="3542647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46120"/>
            <a:ext cx="4320540" cy="64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206240"/>
            <a:ext cx="4691941" cy="82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309" y="4267200"/>
            <a:ext cx="3325091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562600"/>
            <a:ext cx="4459554" cy="82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5011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896112"/>
            <a:ext cx="8305800" cy="399288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Example-5: Continue.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04800" y="1792069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Substituting </a:t>
            </a:r>
            <a:r>
              <a:rPr lang="en-US" dirty="0" smtClean="0"/>
              <a:t>Z1 = R1</a:t>
            </a:r>
            <a:r>
              <a:rPr lang="en-US" dirty="0"/>
              <a:t>, </a:t>
            </a:r>
            <a:r>
              <a:rPr lang="en-US" dirty="0" smtClean="0"/>
              <a:t>Z2 = 1/(C1S), Z3 = R2 </a:t>
            </a:r>
            <a:r>
              <a:rPr lang="en-US" dirty="0"/>
              <a:t>, and </a:t>
            </a:r>
            <a:r>
              <a:rPr lang="en-US" dirty="0" smtClean="0"/>
              <a:t>Z4 = 1/(C2S) into </a:t>
            </a:r>
            <a:r>
              <a:rPr lang="en-US" dirty="0"/>
              <a:t>this </a:t>
            </a:r>
            <a:r>
              <a:rPr lang="en-US" dirty="0" smtClean="0"/>
              <a:t>last equation</a:t>
            </a:r>
            <a:r>
              <a:rPr lang="en-US" dirty="0"/>
              <a:t>, we get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04160"/>
            <a:ext cx="5782028" cy="237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7651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Mathematical Modeling of Electrical Systems: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Operational Amplifiers (Op-Amps)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569720"/>
            <a:ext cx="4343646" cy="246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096000"/>
            <a:ext cx="401594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4237672"/>
            <a:ext cx="8686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It is a </a:t>
            </a:r>
            <a:r>
              <a:rPr lang="en-US" sz="2000" dirty="0" smtClean="0"/>
              <a:t>common practice </a:t>
            </a:r>
            <a:r>
              <a:rPr lang="en-US" sz="2000" dirty="0"/>
              <a:t>to choose the ground as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000" dirty="0" smtClean="0"/>
              <a:t> </a:t>
            </a:r>
            <a:r>
              <a:rPr lang="en-US" sz="2000" dirty="0"/>
              <a:t>volt and measure the input voltages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/>
              <a:t> and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/>
              <a:t> </a:t>
            </a:r>
            <a:r>
              <a:rPr lang="en-US" sz="2000" dirty="0" smtClean="0"/>
              <a:t>relative to </a:t>
            </a:r>
            <a:r>
              <a:rPr lang="en-US" sz="2000" dirty="0"/>
              <a:t>the ground. 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input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/>
              <a:t> to the minus terminal of the amplifier is </a:t>
            </a:r>
            <a:r>
              <a:rPr lang="en-US" sz="2000" dirty="0" smtClean="0"/>
              <a:t>inverted.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</a:t>
            </a:r>
            <a:r>
              <a:rPr lang="en-US" sz="2000" dirty="0"/>
              <a:t> </a:t>
            </a:r>
            <a:r>
              <a:rPr lang="en-US" sz="2000" dirty="0" smtClean="0"/>
              <a:t>input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/>
              <a:t> to the plus terminal is not inverted</a:t>
            </a:r>
            <a:r>
              <a:rPr lang="en-US" sz="20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total input to the amplifier thus </a:t>
            </a:r>
            <a:r>
              <a:rPr lang="en-US" sz="2000" dirty="0" smtClean="0"/>
              <a:t>becomes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 e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/>
              <a:t> 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3471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Ideal vs. Real Operational Amplifiers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1752600"/>
            <a:ext cx="8686800" cy="4619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In the ideal op amp, no current flows into the input </a:t>
            </a:r>
            <a:r>
              <a:rPr lang="en-US" dirty="0" smtClean="0"/>
              <a:t>terminals. </a:t>
            </a:r>
            <a:endParaRPr lang="en-US" dirty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output </a:t>
            </a:r>
            <a:r>
              <a:rPr lang="en-US" dirty="0" smtClean="0"/>
              <a:t>voltage is </a:t>
            </a:r>
            <a:r>
              <a:rPr lang="en-US" dirty="0"/>
              <a:t>not affected by the load connected to the output terminal. </a:t>
            </a:r>
            <a:endParaRPr lang="en-US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other words, </a:t>
            </a:r>
            <a:r>
              <a:rPr lang="en-US" dirty="0" smtClean="0"/>
              <a:t>the input </a:t>
            </a:r>
            <a:r>
              <a:rPr lang="en-US" dirty="0"/>
              <a:t>impedance is infinity and the output impedance is </a:t>
            </a:r>
            <a:r>
              <a:rPr lang="en-US" dirty="0" smtClean="0"/>
              <a:t>zero.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an actual op amp, </a:t>
            </a:r>
            <a:r>
              <a:rPr lang="en-US" dirty="0" smtClean="0"/>
              <a:t>a very </a:t>
            </a:r>
            <a:r>
              <a:rPr lang="en-US" dirty="0"/>
              <a:t>small (almost negligible) current flows into an input terminal and the output </a:t>
            </a:r>
            <a:r>
              <a:rPr lang="en-US" dirty="0" smtClean="0"/>
              <a:t>cannot be </a:t>
            </a:r>
            <a:r>
              <a:rPr lang="en-US" dirty="0"/>
              <a:t>loaded too </a:t>
            </a:r>
            <a:r>
              <a:rPr lang="en-US" dirty="0" smtClean="0"/>
              <a:t>much.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op amp amplifies the difference in voltages </a:t>
            </a:r>
            <a:r>
              <a:rPr lang="en-US" dirty="0">
                <a:latin typeface="Arial" pitchFamily="34" charset="0"/>
                <a:cs typeface="Arial" pitchFamily="34" charset="0"/>
              </a:rPr>
              <a:t>e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dirty="0"/>
              <a:t> and </a:t>
            </a:r>
            <a:r>
              <a:rPr lang="en-US" dirty="0">
                <a:latin typeface="Arial" pitchFamily="34" charset="0"/>
                <a:cs typeface="Arial" pitchFamily="34" charset="0"/>
              </a:rPr>
              <a:t>e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/>
              <a:t> . </a:t>
            </a:r>
            <a:endParaRPr lang="en-US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Such </a:t>
            </a:r>
            <a:r>
              <a:rPr lang="en-US" dirty="0"/>
              <a:t>an amplifier </a:t>
            </a:r>
            <a:r>
              <a:rPr lang="en-US" dirty="0" smtClean="0"/>
              <a:t>is commonly </a:t>
            </a:r>
            <a:r>
              <a:rPr lang="en-US" dirty="0"/>
              <a:t>called a differential amplifier. </a:t>
            </a:r>
            <a:endParaRPr lang="en-US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Since </a:t>
            </a:r>
            <a:r>
              <a:rPr lang="en-US" dirty="0"/>
              <a:t>the </a:t>
            </a:r>
            <a:r>
              <a:rPr lang="en-US" dirty="0" smtClean="0"/>
              <a:t>gain, K, of </a:t>
            </a:r>
            <a:r>
              <a:rPr lang="en-US" dirty="0"/>
              <a:t>the op amp is very high, it </a:t>
            </a:r>
            <a:r>
              <a:rPr lang="en-US" dirty="0" smtClean="0"/>
              <a:t>is necessary </a:t>
            </a:r>
            <a:r>
              <a:rPr lang="en-US" dirty="0"/>
              <a:t>to have a negative feedback from the output to the input to make the </a:t>
            </a:r>
            <a:r>
              <a:rPr lang="en-US" dirty="0" smtClean="0"/>
              <a:t>amplifier stable</a:t>
            </a:r>
            <a:r>
              <a:rPr lang="en-US" dirty="0"/>
              <a:t>. </a:t>
            </a:r>
            <a:endParaRPr lang="en-US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feedback is made from the output to the inverted input so that the </a:t>
            </a:r>
            <a:r>
              <a:rPr lang="en-US" dirty="0" smtClean="0"/>
              <a:t>feedback is </a:t>
            </a:r>
            <a:r>
              <a:rPr lang="en-US" dirty="0"/>
              <a:t>a negative feedback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6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Inverting Amplifier: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77240"/>
            <a:ext cx="4055025" cy="265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3380509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2743200"/>
            <a:ext cx="4648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/>
              <a:t>Since only a negligible current flows into the amplifier, the current i1 must be equal </a:t>
            </a:r>
            <a:r>
              <a:rPr lang="en-US" dirty="0" smtClean="0"/>
              <a:t>to current </a:t>
            </a:r>
            <a:r>
              <a:rPr lang="en-US" dirty="0"/>
              <a:t>i2 . </a:t>
            </a:r>
            <a:r>
              <a:rPr lang="en-US" dirty="0" smtClean="0"/>
              <a:t>Thus;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Since              , hence we have;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64280"/>
            <a:ext cx="1998032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4724400"/>
            <a:ext cx="731520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057774"/>
            <a:ext cx="1112270" cy="64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343400"/>
            <a:ext cx="1624223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2400" y="6059269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Thus the circuit shown is an inverting amplifier. If </a:t>
            </a:r>
            <a:r>
              <a:rPr lang="en-US" i="1" dirty="0" smtClean="0"/>
              <a:t>R</a:t>
            </a:r>
            <a:r>
              <a:rPr lang="en-US" dirty="0" smtClean="0"/>
              <a:t>1 = </a:t>
            </a:r>
            <a:r>
              <a:rPr lang="en-US" i="1" dirty="0" smtClean="0"/>
              <a:t>R</a:t>
            </a:r>
            <a:r>
              <a:rPr lang="en-US" dirty="0" smtClean="0"/>
              <a:t>2 </a:t>
            </a:r>
            <a:r>
              <a:rPr lang="en-US" dirty="0"/>
              <a:t>, then the op-amp </a:t>
            </a:r>
            <a:r>
              <a:rPr lang="en-US" dirty="0" smtClean="0"/>
              <a:t>circuit shown </a:t>
            </a:r>
            <a:r>
              <a:rPr lang="en-US" dirty="0"/>
              <a:t>acts as a sign inverter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91200" y="4130040"/>
            <a:ext cx="2057400" cy="11277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6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34440"/>
            <a:ext cx="3612743" cy="2194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Non-inverting Amplifiers: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1676400"/>
            <a:ext cx="3338866" cy="82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" y="2819400"/>
            <a:ext cx="525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where K is the differential gain of the amplifier.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From </a:t>
            </a:r>
            <a:r>
              <a:rPr lang="en-US" dirty="0"/>
              <a:t>this </a:t>
            </a:r>
            <a:r>
              <a:rPr lang="en-US" dirty="0" smtClean="0"/>
              <a:t>equation</a:t>
            </a:r>
            <a:r>
              <a:rPr lang="en-US" dirty="0"/>
              <a:t>, we get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705224"/>
            <a:ext cx="3021614" cy="82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4" y="4876800"/>
            <a:ext cx="3904488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070" y="4358640"/>
            <a:ext cx="2214730" cy="82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43600" y="4267200"/>
            <a:ext cx="2514600" cy="990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60592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This equation gives the output voltage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</a:t>
            </a:r>
            <a:r>
              <a:rPr lang="en-US" baseline="-25000" dirty="0" err="1">
                <a:latin typeface="Arial" pitchFamily="34" charset="0"/>
                <a:cs typeface="Arial" pitchFamily="34" charset="0"/>
              </a:rPr>
              <a:t>o</a:t>
            </a:r>
            <a:r>
              <a:rPr lang="en-US" dirty="0"/>
              <a:t>. </a:t>
            </a:r>
            <a:r>
              <a:rPr lang="en-US" dirty="0" smtClean="0"/>
              <a:t>Since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</a:t>
            </a:r>
            <a:r>
              <a:rPr lang="en-US" baseline="-25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/>
              <a:t> have the same signs, </a:t>
            </a:r>
            <a:r>
              <a:rPr lang="en-US" dirty="0" smtClean="0"/>
              <a:t>this op-amp circuit is non-inverting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474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249680"/>
            <a:ext cx="4093833" cy="301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6" y="627888"/>
            <a:ext cx="9046834" cy="591312"/>
          </a:xfrm>
        </p:spPr>
        <p:txBody>
          <a:bodyPr>
            <a:noAutofit/>
          </a:bodyPr>
          <a:lstStyle/>
          <a:p>
            <a:r>
              <a:rPr lang="en-US" sz="2400" dirty="0" smtClean="0"/>
              <a:t>Example-6: Obtain the Transfer Function of the given inverting amplifier.</a:t>
            </a:r>
            <a:endParaRPr lang="en-US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41120"/>
            <a:ext cx="4805680" cy="64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199" y="2057400"/>
            <a:ext cx="488187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Noting that the current flowing into the amplifier is negligible, we </a:t>
            </a:r>
            <a:r>
              <a:rPr lang="en-US" dirty="0" smtClean="0"/>
              <a:t>have;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     Hence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Taking </a:t>
            </a:r>
            <a:r>
              <a:rPr lang="en-US" dirty="0"/>
              <a:t>the Laplace </a:t>
            </a:r>
            <a:r>
              <a:rPr lang="en-US" dirty="0" smtClean="0"/>
              <a:t>transform, we get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560" y="2758440"/>
            <a:ext cx="120904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74720"/>
            <a:ext cx="3110389" cy="64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964" y="4770120"/>
            <a:ext cx="1890236" cy="64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50080"/>
            <a:ext cx="2089052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096000"/>
            <a:ext cx="238125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120" y="5532120"/>
            <a:ext cx="2367280" cy="64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62600" y="5410200"/>
            <a:ext cx="2819400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29200" y="44196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Hence the transfer function of this inverting amplifier is;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4754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Obtaining the TF using Impedance Approach:</a:t>
            </a:r>
            <a:endParaRPr lang="en-U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428750"/>
            <a:ext cx="4305300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4429125"/>
            <a:ext cx="31623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25" y="5953125"/>
            <a:ext cx="17335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81400" y="5953125"/>
            <a:ext cx="1981200" cy="7524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72100"/>
            <a:ext cx="25717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08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85088"/>
            <a:ext cx="8305800" cy="515112"/>
          </a:xfrm>
        </p:spPr>
        <p:txBody>
          <a:bodyPr>
            <a:noAutofit/>
          </a:bodyPr>
          <a:lstStyle/>
          <a:p>
            <a:r>
              <a:rPr lang="en-US" sz="2800" dirty="0" smtClean="0"/>
              <a:t>Example-7: repeat example-6 and obtain the TF by Impedance Approach.</a:t>
            </a:r>
            <a:endParaRPr 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1428750"/>
            <a:ext cx="3971925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" y="1905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complex impedances </a:t>
            </a:r>
            <a:r>
              <a:rPr lang="en-US" dirty="0" smtClean="0"/>
              <a:t> Z1(s</a:t>
            </a:r>
            <a:r>
              <a:rPr lang="en-US" dirty="0"/>
              <a:t>) </a:t>
            </a:r>
            <a:r>
              <a:rPr lang="en-US" dirty="0" smtClean="0"/>
              <a:t> and  Z2(s</a:t>
            </a:r>
            <a:r>
              <a:rPr lang="en-US" dirty="0"/>
              <a:t>) for this circuit </a:t>
            </a:r>
            <a:r>
              <a:rPr lang="en-US" dirty="0" smtClean="0"/>
              <a:t>are;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" y="2895600"/>
            <a:ext cx="13030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89960"/>
            <a:ext cx="3247114" cy="100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599" y="4687669"/>
            <a:ext cx="4867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transfer function </a:t>
            </a:r>
            <a:r>
              <a:rPr lang="en-US" i="1" dirty="0" err="1"/>
              <a:t>E</a:t>
            </a:r>
            <a:r>
              <a:rPr lang="en-US" baseline="-25000" dirty="0" err="1"/>
              <a:t>o</a:t>
            </a:r>
            <a:r>
              <a:rPr lang="en-US" dirty="0"/>
              <a:t>(s)/</a:t>
            </a:r>
            <a:r>
              <a:rPr lang="en-US" i="1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(s) is, therefore, obtained as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638800"/>
            <a:ext cx="3730039" cy="82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19400" y="5562600"/>
            <a:ext cx="3730039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3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51511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Example-8: </a:t>
            </a:r>
            <a:r>
              <a:rPr lang="en-US" sz="3200" dirty="0"/>
              <a:t>Find the transfer function, </a:t>
            </a:r>
            <a:r>
              <a:rPr lang="en-US" sz="3200" i="1" dirty="0" smtClean="0"/>
              <a:t>V</a:t>
            </a:r>
            <a:r>
              <a:rPr lang="en-US" sz="3200" i="1" baseline="-25000" dirty="0" smtClean="0"/>
              <a:t>o</a:t>
            </a:r>
            <a:r>
              <a:rPr lang="en-US" sz="3200" dirty="0" smtClean="0"/>
              <a:t>(s)/</a:t>
            </a:r>
            <a:r>
              <a:rPr lang="en-US" sz="3200" i="1" dirty="0" smtClean="0"/>
              <a:t>V</a:t>
            </a:r>
            <a:r>
              <a:rPr lang="en-US" sz="3200" i="1" baseline="-25000" dirty="0" smtClean="0"/>
              <a:t>i</a:t>
            </a:r>
            <a:r>
              <a:rPr lang="en-US" sz="3200" dirty="0" smtClean="0"/>
              <a:t>(s).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1219200"/>
            <a:ext cx="371475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52600"/>
            <a:ext cx="173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199" y="1371600"/>
            <a:ext cx="536257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/>
              <a:t>The transfer function of the </a:t>
            </a:r>
            <a:r>
              <a:rPr lang="en-US" dirty="0" smtClean="0"/>
              <a:t>inverting </a:t>
            </a:r>
            <a:r>
              <a:rPr lang="en-US" dirty="0"/>
              <a:t>amplifier circuit is given </a:t>
            </a:r>
            <a:r>
              <a:rPr lang="en-US" dirty="0" smtClean="0"/>
              <a:t>by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Since </a:t>
            </a:r>
            <a:r>
              <a:rPr lang="en-US" dirty="0"/>
              <a:t>the admittances of parallel components add, </a:t>
            </a:r>
            <a:r>
              <a:rPr lang="en-US" dirty="0" smtClean="0"/>
              <a:t>Z1(s) </a:t>
            </a:r>
            <a:r>
              <a:rPr lang="en-US" dirty="0"/>
              <a:t>is the </a:t>
            </a:r>
            <a:r>
              <a:rPr lang="en-US" dirty="0" smtClean="0"/>
              <a:t>reciprocal of </a:t>
            </a:r>
            <a:r>
              <a:rPr lang="en-US" dirty="0"/>
              <a:t>the sum of the admittances, </a:t>
            </a:r>
            <a:r>
              <a:rPr lang="en-US" dirty="0" smtClean="0"/>
              <a:t>or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n-US" dirty="0"/>
          </a:p>
          <a:p>
            <a:pPr algn="just"/>
            <a:endParaRPr lang="en-US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/>
              <a:t>For </a:t>
            </a:r>
            <a:r>
              <a:rPr lang="en-US" dirty="0" smtClean="0"/>
              <a:t>Z2(s) </a:t>
            </a:r>
            <a:r>
              <a:rPr lang="en-US" dirty="0"/>
              <a:t>the impedances add, </a:t>
            </a:r>
            <a:r>
              <a:rPr lang="en-US" dirty="0" smtClean="0"/>
              <a:t>or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The TF can be obtain by putting the values of  Z1(s) and Z2(s) from </a:t>
            </a:r>
            <a:r>
              <a:rPr lang="en-US" dirty="0" err="1" smtClean="0"/>
              <a:t>eq</a:t>
            </a:r>
            <a:r>
              <a:rPr lang="en-US" dirty="0" smtClean="0"/>
              <a:t> (b) and (c) in </a:t>
            </a:r>
            <a:r>
              <a:rPr lang="en-US" dirty="0" err="1" smtClean="0"/>
              <a:t>eq</a:t>
            </a:r>
            <a:r>
              <a:rPr lang="en-US" dirty="0" smtClean="0"/>
              <a:t> (a).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Hence the transfer function after simplification is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52800"/>
            <a:ext cx="515302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91075"/>
            <a:ext cx="32480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019800"/>
            <a:ext cx="32099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438774" y="5867400"/>
            <a:ext cx="3324226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114800" y="1948934"/>
            <a:ext cx="998592" cy="369332"/>
            <a:chOff x="4114800" y="1948934"/>
            <a:chExt cx="998592" cy="369332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114800" y="2133600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648200" y="1948934"/>
              <a:ext cx="4651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(a)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810000" y="4888468"/>
            <a:ext cx="993782" cy="369332"/>
            <a:chOff x="4114800" y="1948934"/>
            <a:chExt cx="993782" cy="369332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4114800" y="2133600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648200" y="1948934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(c)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630808" y="3516868"/>
            <a:ext cx="1016224" cy="369332"/>
            <a:chOff x="4114800" y="1948934"/>
            <a:chExt cx="1016224" cy="369332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4114800" y="2133600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648200" y="1948934"/>
              <a:ext cx="4828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(b)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9738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51511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Example-9: </a:t>
            </a:r>
            <a:r>
              <a:rPr lang="en-US" sz="3200" dirty="0"/>
              <a:t>Find the transfer function, </a:t>
            </a:r>
            <a:r>
              <a:rPr lang="en-US" sz="3200" i="1" dirty="0" smtClean="0"/>
              <a:t>V</a:t>
            </a:r>
            <a:r>
              <a:rPr lang="en-US" sz="3200" i="1" baseline="-25000" dirty="0" smtClean="0"/>
              <a:t>o</a:t>
            </a:r>
            <a:r>
              <a:rPr lang="en-US" sz="3200" dirty="0" smtClean="0"/>
              <a:t>(s)/</a:t>
            </a:r>
            <a:r>
              <a:rPr lang="en-US" sz="3200" i="1" dirty="0" smtClean="0"/>
              <a:t>V</a:t>
            </a:r>
            <a:r>
              <a:rPr lang="en-US" sz="3200" i="1" baseline="-25000" dirty="0" smtClean="0"/>
              <a:t>i</a:t>
            </a:r>
            <a:r>
              <a:rPr lang="en-US" sz="3200" dirty="0" smtClean="0"/>
              <a:t>(s).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295400"/>
            <a:ext cx="2729871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99" y="1996440"/>
            <a:ext cx="2387600" cy="82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1295400"/>
            <a:ext cx="5867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/>
              <a:t>The transfer function of the </a:t>
            </a:r>
            <a:r>
              <a:rPr lang="en-US" dirty="0" smtClean="0"/>
              <a:t>non-inverting </a:t>
            </a:r>
            <a:r>
              <a:rPr lang="en-US" dirty="0"/>
              <a:t>amplifier circuit is given </a:t>
            </a:r>
            <a:r>
              <a:rPr lang="en-US" dirty="0" smtClean="0"/>
              <a:t>by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We </a:t>
            </a:r>
            <a:r>
              <a:rPr lang="en-US" dirty="0"/>
              <a:t>find each of the impedance functions, </a:t>
            </a:r>
            <a:r>
              <a:rPr lang="en-US" dirty="0" smtClean="0"/>
              <a:t>Z1(s) </a:t>
            </a:r>
            <a:r>
              <a:rPr lang="en-US" dirty="0"/>
              <a:t>and </a:t>
            </a:r>
            <a:r>
              <a:rPr lang="en-US" dirty="0" smtClean="0"/>
              <a:t>Z2(s), </a:t>
            </a:r>
            <a:r>
              <a:rPr lang="en-US" dirty="0"/>
              <a:t>and </a:t>
            </a:r>
            <a:r>
              <a:rPr lang="en-US" dirty="0" smtClean="0"/>
              <a:t>then substitute </a:t>
            </a:r>
            <a:r>
              <a:rPr lang="en-US" dirty="0"/>
              <a:t>them </a:t>
            </a:r>
            <a:r>
              <a:rPr lang="en-US" dirty="0" smtClean="0"/>
              <a:t>into TF equation (a) of non-inverting amplifier. Thus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560" y="3124200"/>
            <a:ext cx="1920240" cy="64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448" y="4038600"/>
            <a:ext cx="2262352" cy="64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048375"/>
            <a:ext cx="47339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00200" y="6019800"/>
            <a:ext cx="5334000" cy="762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021208" y="2221468"/>
            <a:ext cx="998592" cy="369332"/>
            <a:chOff x="4114800" y="1948934"/>
            <a:chExt cx="998592" cy="369332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4114800" y="2133600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648200" y="1948934"/>
              <a:ext cx="4651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(a)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68808" y="3352800"/>
            <a:ext cx="1016224" cy="369332"/>
            <a:chOff x="4114800" y="1948934"/>
            <a:chExt cx="1016224" cy="369332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4114800" y="2133600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648200" y="1948934"/>
              <a:ext cx="4828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(b)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097408" y="4191000"/>
            <a:ext cx="993782" cy="369332"/>
            <a:chOff x="4114800" y="1948934"/>
            <a:chExt cx="993782" cy="369332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4114800" y="2133600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648200" y="1948934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(c)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7242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7802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Skill-Assessment-2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81400"/>
            <a:ext cx="41629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550920"/>
            <a:ext cx="3398400" cy="2926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" y="1676400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C00000"/>
                </a:solidFill>
              </a:rPr>
              <a:t>PROBLEM: </a:t>
            </a:r>
            <a:r>
              <a:rPr lang="en-US" dirty="0">
                <a:solidFill>
                  <a:schemeClr val="tx2"/>
                </a:solidFill>
              </a:rPr>
              <a:t>If </a:t>
            </a:r>
            <a:r>
              <a:rPr lang="en-US" i="1" dirty="0" smtClean="0">
                <a:solidFill>
                  <a:schemeClr val="tx2"/>
                </a:solidFill>
              </a:rPr>
              <a:t>Z1</a:t>
            </a:r>
            <a:r>
              <a:rPr lang="en-US" dirty="0" smtClean="0">
                <a:solidFill>
                  <a:schemeClr val="tx2"/>
                </a:solidFill>
              </a:rPr>
              <a:t>(s) </a:t>
            </a:r>
            <a:r>
              <a:rPr lang="en-US" dirty="0">
                <a:solidFill>
                  <a:schemeClr val="tx2"/>
                </a:solidFill>
              </a:rPr>
              <a:t>is the impedance of a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µF capacitor, and </a:t>
            </a:r>
            <a:r>
              <a:rPr lang="en-US" i="1" dirty="0" smtClean="0">
                <a:solidFill>
                  <a:schemeClr val="tx2"/>
                </a:solidFill>
              </a:rPr>
              <a:t>Z2</a:t>
            </a:r>
            <a:r>
              <a:rPr lang="en-US" dirty="0" smtClean="0">
                <a:solidFill>
                  <a:schemeClr val="tx2"/>
                </a:solidFill>
              </a:rPr>
              <a:t>(s) </a:t>
            </a:r>
            <a:r>
              <a:rPr lang="en-US" dirty="0">
                <a:solidFill>
                  <a:schemeClr val="tx2"/>
                </a:solidFill>
              </a:rPr>
              <a:t>is </a:t>
            </a:r>
            <a:r>
              <a:rPr lang="en-US" dirty="0" smtClean="0">
                <a:solidFill>
                  <a:schemeClr val="tx2"/>
                </a:solidFill>
              </a:rPr>
              <a:t>the impedance </a:t>
            </a:r>
            <a:r>
              <a:rPr lang="en-US" dirty="0">
                <a:solidFill>
                  <a:schemeClr val="tx2"/>
                </a:solidFill>
              </a:rPr>
              <a:t>of a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100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k</a:t>
            </a:r>
            <a:r>
              <a:rPr lang="el-GR" dirty="0" smtClean="0">
                <a:solidFill>
                  <a:schemeClr val="tx2"/>
                </a:solidFill>
              </a:rPr>
              <a:t>Ω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resistor, find the transfer function, </a:t>
            </a:r>
            <a:r>
              <a:rPr lang="en-US" i="1" dirty="0" smtClean="0">
                <a:solidFill>
                  <a:schemeClr val="tx2"/>
                </a:solidFill>
              </a:rPr>
              <a:t>G</a:t>
            </a:r>
            <a:r>
              <a:rPr lang="en-US" dirty="0" smtClean="0">
                <a:solidFill>
                  <a:schemeClr val="tx2"/>
                </a:solidFill>
              </a:rPr>
              <a:t>(s) = </a:t>
            </a:r>
            <a:r>
              <a:rPr lang="en-US" i="1" dirty="0" smtClean="0">
                <a:solidFill>
                  <a:schemeClr val="tx2"/>
                </a:solidFill>
              </a:rPr>
              <a:t>V</a:t>
            </a:r>
            <a:r>
              <a:rPr lang="en-US" i="1" baseline="-25000" dirty="0" smtClean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(s)/</a:t>
            </a:r>
            <a:r>
              <a:rPr lang="en-US" i="1" dirty="0" smtClean="0">
                <a:solidFill>
                  <a:schemeClr val="tx2"/>
                </a:solidFill>
              </a:rPr>
              <a:t>V</a:t>
            </a:r>
            <a:r>
              <a:rPr lang="en-US" baseline="-25000" dirty="0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(s),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if </a:t>
            </a:r>
            <a:r>
              <a:rPr lang="en-US" dirty="0">
                <a:solidFill>
                  <a:schemeClr val="tx2"/>
                </a:solidFill>
              </a:rPr>
              <a:t>these components are used with </a:t>
            </a:r>
            <a:endParaRPr lang="en-US" dirty="0" smtClean="0">
              <a:solidFill>
                <a:schemeClr val="tx2"/>
              </a:solidFill>
            </a:endParaRPr>
          </a:p>
          <a:p>
            <a:pPr algn="just"/>
            <a:endParaRPr lang="en-US" dirty="0"/>
          </a:p>
          <a:p>
            <a:pPr marL="342900" indent="-342900" algn="just">
              <a:buAutoNum type="arabicParenR"/>
            </a:pPr>
            <a:r>
              <a:rPr lang="en-US" dirty="0" smtClean="0">
                <a:solidFill>
                  <a:schemeClr val="tx2"/>
                </a:solidFill>
              </a:rPr>
              <a:t>An </a:t>
            </a:r>
            <a:r>
              <a:rPr lang="en-US" dirty="0">
                <a:solidFill>
                  <a:schemeClr val="tx2"/>
                </a:solidFill>
              </a:rPr>
              <a:t>inverting operational </a:t>
            </a:r>
            <a:r>
              <a:rPr lang="en-US" dirty="0" smtClean="0">
                <a:solidFill>
                  <a:schemeClr val="tx2"/>
                </a:solidFill>
              </a:rPr>
              <a:t>amplifier as shown in Figure (a). </a:t>
            </a:r>
          </a:p>
          <a:p>
            <a:pPr marL="342900" indent="-342900" algn="just">
              <a:buAutoNum type="arabicParenR"/>
            </a:pPr>
            <a:r>
              <a:rPr lang="en-US" dirty="0" smtClean="0">
                <a:solidFill>
                  <a:schemeClr val="tx2"/>
                </a:solidFill>
              </a:rPr>
              <a:t>A non-inverting </a:t>
            </a:r>
            <a:r>
              <a:rPr lang="en-US" dirty="0">
                <a:solidFill>
                  <a:schemeClr val="tx2"/>
                </a:solidFill>
              </a:rPr>
              <a:t>amplifier as shown in </a:t>
            </a:r>
            <a:r>
              <a:rPr lang="en-US" dirty="0" smtClean="0">
                <a:solidFill>
                  <a:schemeClr val="tx2"/>
                </a:solidFill>
              </a:rPr>
              <a:t>Figure (b).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5437" y="5638800"/>
            <a:ext cx="1214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Figure: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(a)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87803" y="5802868"/>
            <a:ext cx="123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Figure: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(b)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75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Kirchhoff’s Law: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2257485"/>
            <a:ext cx="8610600" cy="4199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/>
              <a:t>Basic laws governing electrical circuits are Kirchhoff’s current law and voltage law.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Kirchhoff’s current law (node law) states that the algebraic sum of all currents entering and leaving a node is zero.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Kirchhoff’s voltage law (loop or mesh law) states that at any given instant the algebraic sum of the voltages around any loop in an electrical circuit is zero. 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A mathematical model of an electrical circuit can be obtained by applying one or both of Kirchhoff’s laws to it.</a:t>
            </a:r>
            <a:endParaRPr lang="en-US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ANSWER</a:t>
            </a:r>
            <a:r>
              <a:rPr lang="en-US" dirty="0" smtClean="0"/>
              <a:t>: </a:t>
            </a:r>
            <a:r>
              <a:rPr lang="en-US" dirty="0"/>
              <a:t>Skill-Assessment-2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2967335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US" sz="2400" b="1" i="1" dirty="0" smtClean="0">
                <a:solidFill>
                  <a:schemeClr val="tx2"/>
                </a:solidFill>
              </a:rPr>
              <a:t>G(s)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=</a:t>
            </a:r>
            <a:r>
              <a:rPr lang="en-US" sz="2400" b="1" dirty="0" smtClean="0">
                <a:solidFill>
                  <a:schemeClr val="tx2"/>
                </a:solidFill>
              </a:rPr>
              <a:t> - s </a:t>
            </a:r>
            <a:r>
              <a:rPr lang="en-US" sz="2400" b="1" dirty="0">
                <a:solidFill>
                  <a:schemeClr val="tx2"/>
                </a:solidFill>
              </a:rPr>
              <a:t>for an inverting operational </a:t>
            </a:r>
            <a:r>
              <a:rPr lang="en-US" sz="2400" b="1" dirty="0" smtClean="0">
                <a:solidFill>
                  <a:schemeClr val="tx2"/>
                </a:solidFill>
              </a:rPr>
              <a:t>amplifier.</a:t>
            </a:r>
          </a:p>
          <a:p>
            <a:pPr marL="342900" indent="-342900">
              <a:buAutoNum type="arabicParenR"/>
            </a:pPr>
            <a:r>
              <a:rPr lang="en-US" sz="2400" b="1" i="1" dirty="0" smtClean="0">
                <a:solidFill>
                  <a:schemeClr val="tx2"/>
                </a:solidFill>
              </a:rPr>
              <a:t>G(s) </a:t>
            </a:r>
            <a:r>
              <a:rPr lang="en-US" sz="2400" b="1" dirty="0">
                <a:solidFill>
                  <a:schemeClr val="tx2"/>
                </a:solidFill>
              </a:rPr>
              <a:t>=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s </a:t>
            </a:r>
            <a:r>
              <a:rPr lang="en-US" sz="2400" b="1" dirty="0" smtClean="0">
                <a:solidFill>
                  <a:schemeClr val="tx2"/>
                </a:solidFill>
              </a:rPr>
              <a:t>+ </a:t>
            </a:r>
            <a:r>
              <a:rPr lang="en-US" sz="2400" b="1" dirty="0">
                <a:solidFill>
                  <a:schemeClr val="tx2"/>
                </a:solidFill>
              </a:rPr>
              <a:t>1 for </a:t>
            </a:r>
            <a:r>
              <a:rPr lang="en-US" sz="2400" b="1" dirty="0" smtClean="0">
                <a:solidFill>
                  <a:schemeClr val="tx2"/>
                </a:solidFill>
              </a:rPr>
              <a:t>a non-inverting </a:t>
            </a:r>
            <a:r>
              <a:rPr lang="en-US" sz="2400" b="1" dirty="0">
                <a:solidFill>
                  <a:schemeClr val="tx2"/>
                </a:solidFill>
              </a:rPr>
              <a:t>operational amplifier.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283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0408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Three Steps to get Transfer Function: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2690336"/>
            <a:ext cx="8839200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Apply Kirchhoff’s law (Node or Loop Law) and write the differential equations for the circuit.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Then take the Laplace transforms of the differential equations.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Finally solve for the transfer function.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Voltage, Current, Charge Relationship for Capacitor, Resistor, and Inductor. 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91440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8564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Example-1: Obtain the transfer function of the RC Circuit.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76400"/>
            <a:ext cx="3574469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5945" y="1905000"/>
            <a:ext cx="1878835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191000" y="15240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The equations of this RC circuits are;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55289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The Laplace transform of these equation are; </a:t>
            </a:r>
            <a:endParaRPr lang="en-US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5105400"/>
            <a:ext cx="2896986" cy="155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038600" y="3657600"/>
            <a:ext cx="510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The above Equations give a mathematical model of the RC circuit.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200" y="990600"/>
            <a:ext cx="3429400" cy="173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990600"/>
            <a:ext cx="289068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8765" y="3048000"/>
            <a:ext cx="2108835" cy="8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22748" y="2971800"/>
            <a:ext cx="2397252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70307" y="4770120"/>
            <a:ext cx="6478293" cy="201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2138541" y="4324290"/>
            <a:ext cx="46432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Combining the above two blocks we get  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376517" y="609600"/>
            <a:ext cx="6014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Block diagrams of  these equations are;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4038600" y="1371600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038600" y="3352800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383268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transfer function </a:t>
            </a:r>
            <a:r>
              <a:rPr lang="en-US" i="1" dirty="0" smtClean="0"/>
              <a:t>T</a:t>
            </a:r>
            <a:r>
              <a:rPr lang="en-US" dirty="0" smtClean="0"/>
              <a:t> of this unit feedback system or RC circuit is;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90800" y="2590800"/>
                <a:ext cx="4281493" cy="8559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𝑇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𝐸𝑜</m:t>
                      </m:r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𝑠</m:t>
                      </m:r>
                      <m:r>
                        <a:rPr lang="en-US" sz="2400" b="0" i="1" smtClean="0">
                          <a:latin typeface="Cambria Math"/>
                        </a:rPr>
                        <m:t>)/</m:t>
                      </m:r>
                      <m:r>
                        <a:rPr lang="en-US" sz="2400" b="0" i="1" smtClean="0">
                          <a:latin typeface="Cambria Math"/>
                        </a:rPr>
                        <m:t>𝐸𝑖</m:t>
                      </m:r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𝑠</m:t>
                      </m:r>
                      <m:r>
                        <a:rPr lang="en-US" sz="24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1/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𝑅𝐶𝑆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1+1/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𝑅𝐶𝑆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590800"/>
                <a:ext cx="4281493" cy="85594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90800" y="4350117"/>
                <a:ext cx="3960893" cy="7923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𝑇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𝐸𝑜</m:t>
                      </m:r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𝑠</m:t>
                      </m:r>
                      <m:r>
                        <a:rPr lang="en-US" sz="2400" b="0" i="1" smtClean="0">
                          <a:latin typeface="Cambria Math"/>
                        </a:rPr>
                        <m:t>)/</m:t>
                      </m:r>
                      <m:r>
                        <a:rPr lang="en-US" sz="2400" b="0" i="1" smtClean="0">
                          <a:latin typeface="Cambria Math"/>
                        </a:rPr>
                        <m:t>𝐸𝑖</m:t>
                      </m:r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𝑠</m:t>
                      </m:r>
                      <m:r>
                        <a:rPr lang="en-US" sz="24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𝑅𝐶𝑆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4350117"/>
                <a:ext cx="3960893" cy="7923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438399" y="4191000"/>
            <a:ext cx="4267201" cy="1143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88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6112"/>
            <a:ext cx="8305800" cy="780288"/>
          </a:xfrm>
        </p:spPr>
        <p:txBody>
          <a:bodyPr>
            <a:noAutofit/>
          </a:bodyPr>
          <a:lstStyle/>
          <a:p>
            <a:r>
              <a:rPr lang="en-US" sz="3600" dirty="0" smtClean="0"/>
              <a:t>Example-2: Obtain the transfer function of the given RLC Circuit.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04800" y="4343400"/>
            <a:ext cx="8153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A transfer-function model of the circuit can be obtained by taking the Laplace transforms of Equations (a) and (b) with the assumption of zero initial condition, we obtain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706880"/>
            <a:ext cx="4222800" cy="21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191000" y="1524000"/>
            <a:ext cx="495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Applying Kirchhoff’s voltage law to the system, we obtain the following equations:</a:t>
            </a:r>
            <a:endParaRPr lang="en-US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0298" y="2438400"/>
            <a:ext cx="3396902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5334000"/>
            <a:ext cx="431800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>
            <a:off x="8077200" y="2819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8077200" y="3657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534400" y="2634734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534400" y="3505200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061202" y="5562600"/>
            <a:ext cx="5714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086600" y="6324600"/>
            <a:ext cx="5460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632699" y="537793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0" y="609600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1784</TotalTime>
  <Words>1617</Words>
  <Application>Microsoft Office PowerPoint</Application>
  <PresentationFormat>On-screen Show (4:3)</PresentationFormat>
  <Paragraphs>174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Biomedical Control Systems (BCS)</vt:lpstr>
      <vt:lpstr>Mathematical Modeling of Electrical Systems:</vt:lpstr>
      <vt:lpstr>Kirchhoff’s Law:</vt:lpstr>
      <vt:lpstr>Three Steps to get Transfer Function: </vt:lpstr>
      <vt:lpstr>Voltage, Current, Charge Relationship for Capacitor, Resistor, and Inductor. </vt:lpstr>
      <vt:lpstr>Example-1: Obtain the transfer function of the RC Circuit.</vt:lpstr>
      <vt:lpstr>PowerPoint Presentation</vt:lpstr>
      <vt:lpstr>PowerPoint Presentation</vt:lpstr>
      <vt:lpstr>Example-2: Obtain the transfer function of the given RLC Circuit.</vt:lpstr>
      <vt:lpstr>PowerPoint Presentation</vt:lpstr>
      <vt:lpstr>Voltage Divider Rule:</vt:lpstr>
      <vt:lpstr>Complex Impedance Approach to get Transfer Function:  </vt:lpstr>
      <vt:lpstr>Example-3: repeat example-2 and obtain the TF using the Impedance Approach. </vt:lpstr>
      <vt:lpstr>Example-4: Transfer Functions of Cascaded Elements.</vt:lpstr>
      <vt:lpstr>Example-4: Continue.</vt:lpstr>
      <vt:lpstr>Example-4: Continue.</vt:lpstr>
      <vt:lpstr>Example-5: repeat example-4 using the Impedance Approach. </vt:lpstr>
      <vt:lpstr>Example-5: Continue.</vt:lpstr>
      <vt:lpstr>Example-5: Continue.</vt:lpstr>
      <vt:lpstr>Operational Amplifiers (Op-Amps)</vt:lpstr>
      <vt:lpstr>Ideal vs. Real Operational Amplifiers:</vt:lpstr>
      <vt:lpstr>Inverting Amplifier:</vt:lpstr>
      <vt:lpstr>Non-inverting Amplifiers:</vt:lpstr>
      <vt:lpstr>Example-6: Obtain the Transfer Function of the given inverting amplifier.</vt:lpstr>
      <vt:lpstr>Obtaining the TF using Impedance Approach:</vt:lpstr>
      <vt:lpstr>Example-7: repeat example-6 and obtain the TF by Impedance Approach.</vt:lpstr>
      <vt:lpstr>Example-8: Find the transfer function, Vo(s)/Vi(s).</vt:lpstr>
      <vt:lpstr>Example-9: Find the transfer function, Vo(s)/Vi(s).</vt:lpstr>
      <vt:lpstr>Skill-Assessment-2</vt:lpstr>
      <vt:lpstr>ANSWER: Skill-Assessment-2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</dc:creator>
  <cp:lastModifiedBy>Muet</cp:lastModifiedBy>
  <cp:revision>232</cp:revision>
  <dcterms:created xsi:type="dcterms:W3CDTF">2012-07-01T09:15:58Z</dcterms:created>
  <dcterms:modified xsi:type="dcterms:W3CDTF">2012-08-28T06:57:58Z</dcterms:modified>
</cp:coreProperties>
</file>