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90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89" r:id="rId18"/>
    <p:sldId id="285" r:id="rId19"/>
    <p:sldId id="286" r:id="rId20"/>
    <p:sldId id="257" r:id="rId21"/>
    <p:sldId id="258" r:id="rId22"/>
    <p:sldId id="259" r:id="rId23"/>
    <p:sldId id="260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/>
              <a:t>Converting Cascaded Block Diagram into a Signal Flow Graph: </a:t>
            </a:r>
            <a:endParaRPr lang="en-GB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5"/>
            <a:ext cx="755377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5462"/>
            <a:ext cx="7230195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46384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First thing is to draw the signal nodes for the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Next thing is to interconnect the signal nodes with system branches.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signal nodes for the system are shown in figure (a).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 The interconnection of the nodes with branches that represent the subsystem is shown in figure (b).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5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51" y="1457325"/>
            <a:ext cx="59150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648072"/>
          </a:xfrm>
        </p:spPr>
        <p:txBody>
          <a:bodyPr>
            <a:noAutofit/>
          </a:bodyPr>
          <a:lstStyle/>
          <a:p>
            <a:r>
              <a:rPr lang="en-GB" sz="2800" dirty="0"/>
              <a:t>Converting </a:t>
            </a:r>
            <a:r>
              <a:rPr lang="en-GB" sz="2800" dirty="0" smtClean="0"/>
              <a:t>Parallel System Block </a:t>
            </a:r>
            <a:r>
              <a:rPr lang="en-GB" sz="2800" dirty="0"/>
              <a:t>Diagram </a:t>
            </a:r>
            <a:r>
              <a:rPr lang="en-GB" sz="2800" dirty="0" smtClean="0"/>
              <a:t>into a Signal </a:t>
            </a:r>
            <a:r>
              <a:rPr lang="en-GB" sz="2800" dirty="0"/>
              <a:t>Flow Graph: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376"/>
            <a:ext cx="584597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42900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First thing is to draw the signal nodes for the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Next thing is to interconnect the signal nodes with system branches.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signal nodes for the system are shown in figure (c).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 The interconnection of the nodes with branches that represent the subsystem is shown in figure (d).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0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99672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Converting </a:t>
            </a:r>
            <a:r>
              <a:rPr lang="en-GB" sz="3200" dirty="0" smtClean="0"/>
              <a:t>Feedback System </a:t>
            </a:r>
            <a:r>
              <a:rPr lang="en-GB" sz="3200" dirty="0"/>
              <a:t>Block Diagram into a Signal Flow Graph: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2005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54352"/>
            <a:ext cx="60078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96789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First thing is to draw the signal nodes for the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Next thing is to interconnect the signal nodes with system branches.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signal nodes for the system are shown in figure (e).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 The interconnection of the nodes with branches that represent the subsystem is shown in figure (f).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18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smtClean="0"/>
              <a:t>Example-1: Convert the block diagram into a signal flow graph:</a:t>
            </a:r>
            <a:endParaRPr lang="en-GB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0561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04" y="3308970"/>
            <a:ext cx="5257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60676"/>
            <a:ext cx="53244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47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77888"/>
            <a:ext cx="5219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933056"/>
            <a:ext cx="55911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76470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If </a:t>
            </a:r>
            <a:r>
              <a:rPr lang="en-GB" dirty="0"/>
              <a:t>desired, </a:t>
            </a:r>
            <a:r>
              <a:rPr lang="en-GB" dirty="0" smtClean="0"/>
              <a:t>simplify the </a:t>
            </a:r>
            <a:r>
              <a:rPr lang="en-GB" dirty="0"/>
              <a:t>signal-flow graph to the one shown in </a:t>
            </a:r>
            <a:r>
              <a:rPr lang="en-GB" dirty="0" smtClean="0"/>
              <a:t>Figure (c</a:t>
            </a:r>
            <a:r>
              <a:rPr lang="en-GB" dirty="0"/>
              <a:t>) by eliminating signals </a:t>
            </a:r>
            <a:r>
              <a:rPr lang="en-GB" dirty="0" smtClean="0"/>
              <a:t>that have </a:t>
            </a:r>
            <a:r>
              <a:rPr lang="en-GB" dirty="0"/>
              <a:t>a single flow in and a single flow out, such as V2(s), V6(s), V7(s), and V8(s).</a:t>
            </a:r>
          </a:p>
        </p:txBody>
      </p:sp>
    </p:spTree>
    <p:extLst>
      <p:ext uri="{BB962C8B-B14F-4D97-AF65-F5344CB8AC3E}">
        <p14:creationId xmlns:p14="http://schemas.microsoft.com/office/powerpoint/2010/main" val="249554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Example-2: Consider the signal flow graph below and identify the following;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22108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 smtClean="0"/>
              <a:t>Input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Output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Forward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Feedback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Self loop.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loop gains of the feedback loops.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path gains of the forward paths.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Example-2: Answers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0" y="1881280"/>
            <a:ext cx="8591976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7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43" y="1305024"/>
            <a:ext cx="70892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4343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Example-3: </a:t>
            </a:r>
            <a:r>
              <a:rPr lang="en-GB" sz="2000" dirty="0"/>
              <a:t>Consider the signal flow graph below and identify the following;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2852936"/>
            <a:ext cx="1838949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92896"/>
            <a:ext cx="41044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There are four loop gains;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There are two forward path gains</a:t>
            </a:r>
            <a:r>
              <a:rPr lang="en-GB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Nontouching loops;</a:t>
            </a:r>
          </a:p>
          <a:p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2000" dirty="0" smtClean="0"/>
              <a:t>1.</a:t>
            </a:r>
            <a:endParaRPr lang="en-GB" sz="20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6" y="4797152"/>
            <a:ext cx="32616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4" y="6151669"/>
            <a:ext cx="10483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4" y="4837906"/>
            <a:ext cx="306689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44278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Nontouching loop gains;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5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620688"/>
            <a:ext cx="8305800" cy="7943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Mason’s Rule (Mason, 1953)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174668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The block diagram reduction technique </a:t>
            </a:r>
            <a:r>
              <a:rPr lang="en-GB" dirty="0" smtClean="0"/>
              <a:t>requires</a:t>
            </a:r>
            <a:r>
              <a:rPr lang="en-GB" dirty="0"/>
              <a:t> </a:t>
            </a:r>
            <a:r>
              <a:rPr lang="en-GB" dirty="0" smtClean="0"/>
              <a:t>successive </a:t>
            </a:r>
            <a:r>
              <a:rPr lang="en-GB" dirty="0"/>
              <a:t>application of fundamental relationships in order to arrive at the </a:t>
            </a:r>
            <a:r>
              <a:rPr lang="en-GB" dirty="0" smtClean="0"/>
              <a:t>system transfer </a:t>
            </a:r>
            <a:r>
              <a:rPr lang="en-GB" dirty="0"/>
              <a:t>function.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On </a:t>
            </a:r>
            <a:r>
              <a:rPr lang="en-GB" dirty="0"/>
              <a:t>the other hand, Mason’s rule for reducing a signal-flow </a:t>
            </a:r>
            <a:r>
              <a:rPr lang="en-GB" dirty="0" smtClean="0"/>
              <a:t>graph to </a:t>
            </a:r>
            <a:r>
              <a:rPr lang="en-GB" dirty="0"/>
              <a:t>a single transfer function requires the application of one formula.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formula </a:t>
            </a:r>
            <a:r>
              <a:rPr lang="en-GB" dirty="0" smtClean="0"/>
              <a:t>was derived </a:t>
            </a:r>
            <a:r>
              <a:rPr lang="en-GB" dirty="0"/>
              <a:t>by S. J. Mason when he related the signal-flow graph to the </a:t>
            </a:r>
            <a:r>
              <a:rPr lang="en-GB" dirty="0" smtClean="0"/>
              <a:t>simultaneous equations </a:t>
            </a:r>
            <a:r>
              <a:rPr lang="en-GB" dirty="0"/>
              <a:t>that can be written from the </a:t>
            </a:r>
            <a:r>
              <a:rPr lang="en-GB" dirty="0" smtClean="0"/>
              <a:t>graph.</a:t>
            </a:r>
          </a:p>
        </p:txBody>
      </p:sp>
    </p:spTree>
    <p:extLst>
      <p:ext uri="{BB962C8B-B14F-4D97-AF65-F5344CB8AC3E}">
        <p14:creationId xmlns:p14="http://schemas.microsoft.com/office/powerpoint/2010/main" val="317833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Mason’s Rule: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148478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transfer function, </a:t>
            </a:r>
            <a:r>
              <a:rPr lang="en-GB" i="1" dirty="0" smtClean="0"/>
              <a:t>T = C(s</a:t>
            </a:r>
            <a:r>
              <a:rPr lang="en-GB" i="1" dirty="0"/>
              <a:t>)/R(s</a:t>
            </a:r>
            <a:r>
              <a:rPr lang="en-GB" i="1" dirty="0" smtClean="0"/>
              <a:t>), </a:t>
            </a:r>
            <a:r>
              <a:rPr lang="en-GB" dirty="0"/>
              <a:t>of a system represented by a signal-flow graph is;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Where</a:t>
            </a:r>
          </a:p>
          <a:p>
            <a:endParaRPr lang="en-GB" dirty="0"/>
          </a:p>
          <a:p>
            <a:r>
              <a:rPr lang="en-GB" i="1" dirty="0" err="1"/>
              <a:t>i</a:t>
            </a:r>
            <a:r>
              <a:rPr lang="en-GB" dirty="0"/>
              <a:t>   = number of forward paths.</a:t>
            </a:r>
          </a:p>
          <a:p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= the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dirty="0" err="1"/>
              <a:t>th</a:t>
            </a:r>
            <a:r>
              <a:rPr lang="en-GB" dirty="0"/>
              <a:t> forward-path gain.</a:t>
            </a:r>
          </a:p>
          <a:p>
            <a:r>
              <a:rPr lang="en-GB" i="1" dirty="0" err="1"/>
              <a:t>P</a:t>
            </a:r>
            <a:r>
              <a:rPr lang="en-GB" i="1" baseline="-25000" dirty="0" err="1"/>
              <a:t>jk</a:t>
            </a:r>
            <a:r>
              <a:rPr lang="en-GB" dirty="0"/>
              <a:t> = </a:t>
            </a:r>
            <a:r>
              <a:rPr lang="en-GB" i="1" dirty="0"/>
              <a:t>j</a:t>
            </a:r>
            <a:r>
              <a:rPr lang="en-GB" dirty="0"/>
              <a:t> </a:t>
            </a:r>
            <a:r>
              <a:rPr lang="en-GB" dirty="0" err="1"/>
              <a:t>th</a:t>
            </a:r>
            <a:r>
              <a:rPr lang="en-GB" dirty="0"/>
              <a:t> possible product of </a:t>
            </a:r>
            <a:r>
              <a:rPr lang="en-GB" i="1" dirty="0"/>
              <a:t>k</a:t>
            </a:r>
            <a:r>
              <a:rPr lang="en-GB" dirty="0"/>
              <a:t> nontouching loop gains.</a:t>
            </a:r>
            <a:endParaRPr lang="en-GB" baseline="-25000" dirty="0"/>
          </a:p>
          <a:p>
            <a:r>
              <a:rPr lang="en-GB" dirty="0" smtClean="0"/>
              <a:t>∆ = 1 - ∑</a:t>
            </a:r>
            <a:r>
              <a:rPr lang="en-GB" i="1" dirty="0" smtClean="0"/>
              <a:t>P</a:t>
            </a:r>
            <a:r>
              <a:rPr lang="en-GB" i="1" baseline="-25000" dirty="0" smtClean="0"/>
              <a:t>j1</a:t>
            </a:r>
            <a:r>
              <a:rPr lang="en-GB" dirty="0" smtClean="0"/>
              <a:t> + ∑</a:t>
            </a:r>
            <a:r>
              <a:rPr lang="en-GB" i="1" dirty="0" smtClean="0"/>
              <a:t>P</a:t>
            </a:r>
            <a:r>
              <a:rPr lang="en-GB" i="1" baseline="-25000" dirty="0" smtClean="0"/>
              <a:t>j2</a:t>
            </a:r>
            <a:r>
              <a:rPr lang="en-GB" dirty="0" smtClean="0"/>
              <a:t> - ∑</a:t>
            </a:r>
            <a:r>
              <a:rPr lang="en-GB" i="1" dirty="0" smtClean="0"/>
              <a:t>P</a:t>
            </a:r>
            <a:r>
              <a:rPr lang="en-GB" i="1" baseline="-25000" dirty="0" smtClean="0"/>
              <a:t>j3</a:t>
            </a:r>
            <a:r>
              <a:rPr lang="en-GB" dirty="0" smtClean="0"/>
              <a:t> +…..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= 1 - ∑ loop gains + ∑ </a:t>
            </a:r>
            <a:r>
              <a:rPr lang="en-GB" dirty="0" smtClean="0"/>
              <a:t>gain products of two nontouching loops </a:t>
            </a:r>
            <a:r>
              <a:rPr lang="en-GB" dirty="0"/>
              <a:t>-   ∑ </a:t>
            </a:r>
            <a:r>
              <a:rPr lang="en-GB" dirty="0" smtClean="0"/>
              <a:t>gain products of three nontouching loops +  </a:t>
            </a:r>
            <a:r>
              <a:rPr lang="en-GB" dirty="0"/>
              <a:t>. . .</a:t>
            </a:r>
          </a:p>
          <a:p>
            <a:r>
              <a:rPr lang="en-GB" dirty="0"/>
              <a:t>∆</a:t>
            </a:r>
            <a:r>
              <a:rPr lang="en-GB" i="1" baseline="-25000" dirty="0" err="1"/>
              <a:t>i</a:t>
            </a:r>
            <a:r>
              <a:rPr lang="en-GB" dirty="0"/>
              <a:t> = ∆ - ∑ loop gain terms in ∆ that touch the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dirty="0" err="1"/>
              <a:t>th</a:t>
            </a:r>
            <a:r>
              <a:rPr lang="en-GB" dirty="0"/>
              <a:t> forward path: In other words; </a:t>
            </a:r>
            <a:endParaRPr lang="en-GB" dirty="0" smtClean="0"/>
          </a:p>
          <a:p>
            <a:r>
              <a:rPr lang="en-GB" dirty="0" smtClean="0"/>
              <a:t>∆</a:t>
            </a:r>
            <a:r>
              <a:rPr lang="en-GB" i="1" baseline="-25000" dirty="0" err="1"/>
              <a:t>i</a:t>
            </a:r>
            <a:r>
              <a:rPr lang="en-GB" dirty="0"/>
              <a:t> is formed by eliminating from ∆ those loop gains that touch the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dirty="0" err="1"/>
              <a:t>th</a:t>
            </a:r>
            <a:r>
              <a:rPr lang="en-GB" dirty="0"/>
              <a:t> forward </a:t>
            </a:r>
            <a:r>
              <a:rPr lang="en-GB" dirty="0" smtClean="0"/>
              <a:t>path</a:t>
            </a:r>
            <a:r>
              <a:rPr lang="en-GB" dirty="0"/>
              <a:t>.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Two loops, paths, or loop and a path are said to be nontouching if they have no nodes in common.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∆ is called the signal flow graph determinant or characteristic function. Since ∆=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GB" dirty="0"/>
              <a:t>is the system characteristic equation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968"/>
            <a:ext cx="14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305800" cy="1143000"/>
          </a:xfrm>
        </p:spPr>
        <p:txBody>
          <a:bodyPr/>
          <a:lstStyle/>
          <a:p>
            <a:pPr algn="ctr"/>
            <a:r>
              <a:rPr lang="en-GB" dirty="0" smtClean="0"/>
              <a:t>Signal Flow 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79296" cy="722344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Example-4: Construct the signal flow graph of the block diagram of the canonical feedback control system and find the control ratio C/R.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94495"/>
            <a:ext cx="44577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5910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51" y="2859410"/>
            <a:ext cx="36290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8743" y="2859410"/>
            <a:ext cx="3705225" cy="371475"/>
            <a:chOff x="578743" y="2859410"/>
            <a:chExt cx="3705225" cy="3714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43" y="2859410"/>
              <a:ext cx="37052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068960"/>
              <a:ext cx="13620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2" y="4155554"/>
            <a:ext cx="3338314" cy="209550"/>
            <a:chOff x="657622" y="4083546"/>
            <a:chExt cx="3338314" cy="20955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22" y="4093071"/>
              <a:ext cx="2762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536" y="4083546"/>
              <a:ext cx="5334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64096" y="4869160"/>
            <a:ext cx="3907904" cy="216024"/>
            <a:chOff x="664096" y="4437112"/>
            <a:chExt cx="3907904" cy="216024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96" y="4443586"/>
              <a:ext cx="29718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4437112"/>
              <a:ext cx="8667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18" y="6073477"/>
            <a:ext cx="1885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96136" y="5517232"/>
            <a:ext cx="2160240" cy="247650"/>
            <a:chOff x="683568" y="5917654"/>
            <a:chExt cx="2160240" cy="247650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917654"/>
              <a:ext cx="609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33" y="5937116"/>
              <a:ext cx="15144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6549" y="6073551"/>
            <a:ext cx="3677419" cy="307777"/>
            <a:chOff x="578743" y="4869160"/>
            <a:chExt cx="3677419" cy="307777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919067"/>
              <a:ext cx="4762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8743" y="4869160"/>
              <a:ext cx="338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Since the loop touch the forward path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9919" y="5497487"/>
            <a:ext cx="3952081" cy="307777"/>
            <a:chOff x="611560" y="5301208"/>
            <a:chExt cx="3952081" cy="307777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322540"/>
              <a:ext cx="16478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1560" y="5301208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The characteristic function</a:t>
              </a:r>
              <a:endParaRPr lang="en-GB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62761" y="5949280"/>
            <a:ext cx="2165623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79435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Example-5: Determine the control ratio C/R and the canonical block diagram of the feedback control system.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7072"/>
            <a:ext cx="625499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6" y="4290044"/>
            <a:ext cx="226643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570437"/>
            <a:ext cx="5991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38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Example-5:Continue. (finding the control ratio C/R )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63" y="1330077"/>
            <a:ext cx="5991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9552" y="2060848"/>
            <a:ext cx="2543175" cy="573782"/>
            <a:chOff x="539552" y="2564904"/>
            <a:chExt cx="2543175" cy="57378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64904"/>
              <a:ext cx="22955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852936"/>
              <a:ext cx="25431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39552" y="2852936"/>
            <a:ext cx="5114925" cy="573782"/>
            <a:chOff x="539552" y="3501008"/>
            <a:chExt cx="5114925" cy="57378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65" y="3501008"/>
              <a:ext cx="25812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789040"/>
              <a:ext cx="51149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9552" y="5183460"/>
            <a:ext cx="5184576" cy="1557908"/>
            <a:chOff x="539552" y="4736951"/>
            <a:chExt cx="5184576" cy="1557908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36951"/>
              <a:ext cx="24193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103465"/>
              <a:ext cx="177165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03" y="5085184"/>
              <a:ext cx="32099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51656" y="4437112"/>
            <a:ext cx="6324600" cy="577902"/>
            <a:chOff x="551656" y="4363266"/>
            <a:chExt cx="6324600" cy="577902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6" y="4363266"/>
              <a:ext cx="6324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86" y="4683993"/>
              <a:ext cx="1581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11560" y="3717032"/>
            <a:ext cx="5267325" cy="535682"/>
            <a:chOff x="611560" y="4437112"/>
            <a:chExt cx="5267325" cy="535682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25144"/>
              <a:ext cx="19907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37112"/>
              <a:ext cx="52673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439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Example-5:Continue. (finding the canonical block diagram)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340768"/>
            <a:ext cx="3807296" cy="485775"/>
            <a:chOff x="539552" y="1556792"/>
            <a:chExt cx="3807296" cy="4857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26955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556792"/>
              <a:ext cx="11430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1560" y="2924944"/>
            <a:ext cx="3744416" cy="285750"/>
            <a:chOff x="683568" y="3140968"/>
            <a:chExt cx="3744416" cy="2857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140968"/>
              <a:ext cx="26193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559" y="3140968"/>
              <a:ext cx="11144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1600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800847"/>
            <a:ext cx="2647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552" y="4235177"/>
            <a:ext cx="3532237" cy="561975"/>
            <a:chOff x="2339752" y="4091161"/>
            <a:chExt cx="3532237" cy="56197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251945"/>
              <a:ext cx="8382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091161"/>
              <a:ext cx="2524125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19067"/>
            <a:ext cx="2514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5165551"/>
            <a:ext cx="59531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4308" y="1916832"/>
            <a:ext cx="1409700" cy="228600"/>
            <a:chOff x="3283471" y="2264296"/>
            <a:chExt cx="1409700" cy="228600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264296"/>
              <a:ext cx="10572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471" y="2276872"/>
              <a:ext cx="35242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27462" y="3349749"/>
            <a:ext cx="2647925" cy="295275"/>
            <a:chOff x="3227462" y="3349749"/>
            <a:chExt cx="2647925" cy="295275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349749"/>
              <a:ext cx="16954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392611"/>
              <a:ext cx="2952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462" y="3373561"/>
              <a:ext cx="5524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78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86636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Example-6: Construct the signal flow graph for the following set of simultaneous equations.</a:t>
            </a:r>
            <a:endParaRPr lang="en-GB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5464"/>
            <a:ext cx="759085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2060848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There are four variables in the equations (i.e., x1,x2,x3,and x4) therefore four nodes are required to construct the signal flow graph.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Arrange these four nodes from left to right and connect them with the associated branches. </a:t>
            </a:r>
            <a:endParaRPr lang="en-GB" sz="16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2601"/>
            <a:ext cx="40957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486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Another way to arrange this graph is shown in the figure.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6588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5" y="1124744"/>
            <a:ext cx="628620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78328"/>
          </a:xfrm>
        </p:spPr>
        <p:txBody>
          <a:bodyPr>
            <a:noAutofit/>
          </a:bodyPr>
          <a:lstStyle/>
          <a:p>
            <a:r>
              <a:rPr lang="en-GB" sz="2000" dirty="0" smtClean="0"/>
              <a:t>Example-7: Determine the transfer function C/R for the block diagram below by signal flow graph techniques.</a:t>
            </a:r>
            <a:endParaRPr lang="en-GB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6432538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6" y="5938986"/>
            <a:ext cx="4972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3140968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above block diagram is shown below.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355385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two forward paths. The path gains are</a:t>
            </a:r>
            <a:endParaRPr lang="en-GB" sz="14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800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14" y="42013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three feedback loop gains are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4509120"/>
            <a:ext cx="3312368" cy="219075"/>
            <a:chOff x="467544" y="4938117"/>
            <a:chExt cx="3312368" cy="21907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938117"/>
              <a:ext cx="2114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237" y="4947642"/>
              <a:ext cx="12096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7504" y="486916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No loops are non-touching, hence </a:t>
            </a:r>
            <a:endParaRPr lang="en-GB" sz="1400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5157192"/>
            <a:ext cx="17811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0932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Since no loops touch the nodes of P2, therefore </a:t>
            </a:r>
            <a:endParaRPr lang="en-GB" sz="14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9" y="6381328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54980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Because the loops touch the nodes of P1, hence </a:t>
            </a:r>
            <a:endParaRPr lang="en-GB" sz="14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" y="5758780"/>
            <a:ext cx="4667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4" y="544522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= C/R is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492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1008"/>
            <a:ext cx="459568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86636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Example-8a: Determine C/R of each of the following system using the signal flow graph techniques.</a:t>
            </a: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9" y="2060451"/>
            <a:ext cx="4086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2306" y="1681644"/>
            <a:ext cx="414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block diagram is shown below.</a:t>
            </a:r>
            <a:endParaRPr lang="en-GB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3789040"/>
            <a:ext cx="4176464" cy="576064"/>
            <a:chOff x="35496" y="3789040"/>
            <a:chExt cx="4176464" cy="576064"/>
          </a:xfrm>
        </p:grpSpPr>
        <p:sp>
          <p:nvSpPr>
            <p:cNvPr id="6" name="TextBox 5"/>
            <p:cNvSpPr txBox="1"/>
            <p:nvPr/>
          </p:nvSpPr>
          <p:spPr>
            <a:xfrm>
              <a:off x="35496" y="3789040"/>
              <a:ext cx="41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 two forward paths gains are</a:t>
              </a:r>
              <a:endParaRPr lang="en-GB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17454"/>
              <a:ext cx="12096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95536" y="4741143"/>
            <a:ext cx="3168352" cy="560065"/>
            <a:chOff x="55914" y="4581128"/>
            <a:chExt cx="3168352" cy="560065"/>
          </a:xfrm>
        </p:grpSpPr>
        <p:sp>
          <p:nvSpPr>
            <p:cNvPr id="7" name="TextBox 6"/>
            <p:cNvSpPr txBox="1"/>
            <p:nvPr/>
          </p:nvSpPr>
          <p:spPr>
            <a:xfrm>
              <a:off x="55914" y="4581128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 two feedback loop gains are</a:t>
              </a:r>
              <a:endParaRPr lang="en-GB" sz="14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53" y="4941168"/>
              <a:ext cx="1704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06075" y="3766939"/>
            <a:ext cx="3206285" cy="598165"/>
            <a:chOff x="65801" y="5301208"/>
            <a:chExt cx="3206285" cy="598165"/>
          </a:xfrm>
        </p:grpSpPr>
        <p:sp>
          <p:nvSpPr>
            <p:cNvPr id="10" name="TextBox 9"/>
            <p:cNvSpPr txBox="1"/>
            <p:nvPr/>
          </p:nvSpPr>
          <p:spPr>
            <a:xfrm>
              <a:off x="65801" y="5301208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No loops are non-touching, hence </a:t>
              </a:r>
              <a:endParaRPr lang="en-GB" sz="14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661248"/>
              <a:ext cx="28765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572000" y="474106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Because both paths touch the feedback loops at both interior nodes , hence </a:t>
            </a:r>
            <a:endParaRPr lang="en-GB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5536" y="5949280"/>
            <a:ext cx="5559896" cy="476250"/>
            <a:chOff x="395536" y="6049094"/>
            <a:chExt cx="5559896" cy="47625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049094"/>
              <a:ext cx="289560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95536" y="6093296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Hence the control ratio is T = </a:t>
              </a:r>
              <a:endParaRPr lang="en-GB" sz="1400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34" y="5307682"/>
            <a:ext cx="1352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3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650336"/>
          </a:xfrm>
        </p:spPr>
        <p:txBody>
          <a:bodyPr>
            <a:noAutofit/>
          </a:bodyPr>
          <a:lstStyle/>
          <a:p>
            <a:r>
              <a:rPr lang="en-GB" sz="2400" dirty="0" smtClean="0"/>
              <a:t>Example-8b: </a:t>
            </a:r>
            <a:r>
              <a:rPr lang="en-GB" sz="2400" dirty="0"/>
              <a:t>Determine C/R of each of the following system using the signal flow graph techniques.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799"/>
            <a:ext cx="45148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6" y="1812801"/>
            <a:ext cx="42862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2306" y="1484784"/>
            <a:ext cx="414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block diagram is shown below.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3789040"/>
            <a:ext cx="4176464" cy="535682"/>
            <a:chOff x="35496" y="3789040"/>
            <a:chExt cx="4176464" cy="535682"/>
          </a:xfrm>
        </p:grpSpPr>
        <p:sp>
          <p:nvSpPr>
            <p:cNvPr id="7" name="TextBox 6"/>
            <p:cNvSpPr txBox="1"/>
            <p:nvPr/>
          </p:nvSpPr>
          <p:spPr>
            <a:xfrm>
              <a:off x="35496" y="3789040"/>
              <a:ext cx="41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 two forward paths gains are</a:t>
              </a:r>
              <a:endParaRPr lang="en-GB" sz="14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77072"/>
              <a:ext cx="12096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572000" y="422108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forward path through G1 clearly  touches the feedback loop at nodes a and b; thus ∆1 = 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599348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is T = </a:t>
            </a:r>
            <a:endParaRPr lang="en-GB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4741143"/>
            <a:ext cx="3600400" cy="560065"/>
            <a:chOff x="395536" y="4741143"/>
            <a:chExt cx="3600400" cy="560065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4741143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There is only one feedback loop gain is</a:t>
              </a:r>
              <a:endParaRPr lang="en-GB" sz="14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72" y="507260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606075" y="3501008"/>
            <a:ext cx="3168352" cy="526157"/>
            <a:chOff x="4606075" y="3766939"/>
            <a:chExt cx="3168352" cy="526157"/>
          </a:xfrm>
        </p:grpSpPr>
        <p:sp>
          <p:nvSpPr>
            <p:cNvPr id="13" name="TextBox 12"/>
            <p:cNvSpPr txBox="1"/>
            <p:nvPr/>
          </p:nvSpPr>
          <p:spPr>
            <a:xfrm>
              <a:off x="4606075" y="3766939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No loops are non-touching, hence </a:t>
              </a:r>
              <a:endParaRPr lang="en-GB" sz="1400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083546"/>
              <a:ext cx="9906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96" y="5904482"/>
            <a:ext cx="23241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0851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/>
              <a:t>The forward path through G2 touches the feedback loop at node a; then ∆2 = 1. </a:t>
            </a:r>
          </a:p>
        </p:txBody>
      </p:sp>
    </p:spTree>
    <p:extLst>
      <p:ext uri="{BB962C8B-B14F-4D97-AF65-F5344CB8AC3E}">
        <p14:creationId xmlns:p14="http://schemas.microsoft.com/office/powerpoint/2010/main" val="1511361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08720"/>
            <a:ext cx="8305800" cy="650336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Example-8c: Determine C/R of each of the following system using the signal flow graph techniques.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2061024"/>
            <a:ext cx="4599528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20" y="1700976"/>
            <a:ext cx="4169184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2306" y="1484784"/>
            <a:ext cx="414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block diagram is shown below.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two forward paths gains are</a:t>
            </a:r>
            <a:endParaRPr lang="en-GB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0" y="4054971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465313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only feedback loop gain is</a:t>
            </a:r>
            <a:endParaRPr lang="en-GB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7642"/>
            <a:ext cx="8096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075" y="3501008"/>
            <a:ext cx="3168352" cy="526157"/>
            <a:chOff x="4606075" y="3766939"/>
            <a:chExt cx="3168352" cy="526157"/>
          </a:xfrm>
        </p:grpSpPr>
        <p:sp>
          <p:nvSpPr>
            <p:cNvPr id="15" name="TextBox 14"/>
            <p:cNvSpPr txBox="1"/>
            <p:nvPr/>
          </p:nvSpPr>
          <p:spPr>
            <a:xfrm>
              <a:off x="4606075" y="3766939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No loops are non-touching, hence </a:t>
              </a:r>
              <a:endParaRPr lang="en-GB" sz="1400" dirty="0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083546"/>
              <a:ext cx="9906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95536" y="599348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is T = </a:t>
            </a:r>
            <a:endParaRPr lang="en-GB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26" y="5899720"/>
            <a:ext cx="30289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0" y="422108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forward path through G1 clearly  touches the feedback loop thus ∆1 = 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5085184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/>
              <a:t>The </a:t>
            </a:r>
            <a:r>
              <a:rPr lang="en-GB" sz="1400" dirty="0" smtClean="0"/>
              <a:t>feedback path does not touch the forward path through G2 at any node; therefore  </a:t>
            </a:r>
            <a:r>
              <a:rPr lang="en-GB" sz="1400" dirty="0"/>
              <a:t>∆2 = </a:t>
            </a:r>
            <a:r>
              <a:rPr lang="en-GB" sz="1400" dirty="0" smtClean="0"/>
              <a:t>∆ = 1 – G1H1.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722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3623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Example-9: Find the transfer function C/R for the system in which k is constant.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268760"/>
            <a:ext cx="6076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39" y="3500611"/>
            <a:ext cx="3324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0714"/>
            <a:ext cx="2800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904" y="3140968"/>
            <a:ext cx="385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is shown in the figure.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14096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only forward path gain is</a:t>
            </a:r>
            <a:endParaRPr lang="en-GB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2447"/>
            <a:ext cx="3009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6" y="6309320"/>
            <a:ext cx="571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82" y="5828878"/>
            <a:ext cx="3143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1985"/>
            <a:ext cx="3638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427335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two feedback loop gains are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65439"/>
            <a:ext cx="356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no non-touching loops, hence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001543"/>
            <a:ext cx="454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Both feedback loops touches the forward path, hence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537321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is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3505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866360"/>
          </a:xfrm>
        </p:spPr>
        <p:txBody>
          <a:bodyPr/>
          <a:lstStyle/>
          <a:p>
            <a:r>
              <a:rPr lang="en-GB" dirty="0" smtClean="0"/>
              <a:t>Introduction: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28092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Signal-flow graphs are an alternative to block diagrams. 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Signal flow graphs are a pictorial representation of the simultaneous equations describing a system.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Signal flow graphs display the transmission of signals through the system, as does the block diagrams, but it is easier to draw and easier to manipulate than the block diagrams</a:t>
            </a:r>
            <a:r>
              <a:rPr lang="en-GB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Unlike block diagrams, which consist of blocks, signals, summing junctions, and pickoff points, a signal-flow graph consists only of branches, which represent systems, and nodes, which represent signals.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339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200" dirty="0" smtClean="0"/>
              <a:t>Example-10: Find the control ratio C/R for the system given below.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84" y="1124744"/>
            <a:ext cx="642985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57" y="2996952"/>
            <a:ext cx="63531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7707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two forward path gains are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4365104"/>
            <a:ext cx="2331318" cy="238125"/>
            <a:chOff x="467544" y="4365104"/>
            <a:chExt cx="2331318" cy="2381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65104"/>
              <a:ext cx="14382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365104"/>
              <a:ext cx="8191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7504" y="3140968"/>
            <a:ext cx="385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is shown in the figure.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72514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five feedback loop gains are</a:t>
            </a:r>
            <a:endParaRPr lang="en-GB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5013176"/>
            <a:ext cx="3790950" cy="545207"/>
            <a:chOff x="467544" y="5260057"/>
            <a:chExt cx="3790950" cy="54520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260057"/>
              <a:ext cx="37909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67544" y="5567139"/>
              <a:ext cx="2520280" cy="238125"/>
              <a:chOff x="467544" y="5495131"/>
              <a:chExt cx="2520280" cy="238125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5504656"/>
                <a:ext cx="96202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399" y="5495131"/>
                <a:ext cx="149542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4708552" y="5466556"/>
            <a:ext cx="4183928" cy="554732"/>
            <a:chOff x="467544" y="5970612"/>
            <a:chExt cx="4183928" cy="554732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70612"/>
              <a:ext cx="29718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47" y="6296744"/>
              <a:ext cx="40481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16" y="6165304"/>
            <a:ext cx="5638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63093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</a:t>
            </a:r>
            <a:r>
              <a:rPr lang="en-GB" sz="1400" dirty="0"/>
              <a:t>=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22390" y="5157192"/>
            <a:ext cx="356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no non-touching loops, hence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5" y="5661248"/>
            <a:ext cx="385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All feedback loops touches the two forward paths, hence</a:t>
            </a:r>
            <a:endParaRPr lang="en-GB" sz="1400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49280"/>
            <a:ext cx="962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36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650336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>Example-11: Determine C/R for the system given below using signal flow graph techniques and then put </a:t>
            </a:r>
            <a:r>
              <a:rPr lang="en-GB" sz="2000" i="1" dirty="0" smtClean="0"/>
              <a:t>G3 = G1G2H2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340768"/>
            <a:ext cx="4943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292971"/>
            <a:ext cx="5848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0519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above block diagram is shown in the figure below.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7504" y="4129335"/>
            <a:ext cx="3168352" cy="595809"/>
            <a:chOff x="107504" y="3913311"/>
            <a:chExt cx="3168352" cy="595809"/>
          </a:xfrm>
        </p:grpSpPr>
        <p:sp>
          <p:nvSpPr>
            <p:cNvPr id="7" name="TextBox 6"/>
            <p:cNvSpPr txBox="1"/>
            <p:nvPr/>
          </p:nvSpPr>
          <p:spPr>
            <a:xfrm>
              <a:off x="107504" y="3913311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 only forward path gain is</a:t>
              </a:r>
              <a:endParaRPr lang="en-GB" sz="1400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45" y="4257120"/>
              <a:ext cx="164304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07504" y="4941168"/>
            <a:ext cx="3168352" cy="576064"/>
            <a:chOff x="107504" y="4725144"/>
            <a:chExt cx="3168352" cy="576064"/>
          </a:xfrm>
        </p:grpSpPr>
        <p:sp>
          <p:nvSpPr>
            <p:cNvPr id="9" name="TextBox 8"/>
            <p:cNvSpPr txBox="1"/>
            <p:nvPr/>
          </p:nvSpPr>
          <p:spPr>
            <a:xfrm>
              <a:off x="107504" y="4725144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sz="1400" dirty="0" smtClean="0"/>
                <a:t>The only feedback loop gain is</a:t>
              </a:r>
              <a:endParaRPr lang="en-GB" sz="1400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13208"/>
              <a:ext cx="1090286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35463" y="4581160"/>
            <a:ext cx="1004689" cy="288000"/>
            <a:chOff x="539552" y="5260057"/>
            <a:chExt cx="1004689" cy="25717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260057"/>
              <a:ext cx="5715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260057"/>
              <a:ext cx="4286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00" y="5301208"/>
            <a:ext cx="1068260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47345"/>
            <a:ext cx="2809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03243"/>
            <a:ext cx="7924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585752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</a:t>
            </a:r>
            <a:r>
              <a:rPr lang="en-GB" sz="1400" dirty="0"/>
              <a:t>=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66406" y="4293096"/>
            <a:ext cx="356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no non-touching loops, hence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61848" y="5066020"/>
            <a:ext cx="385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feedback loop clearly touches the two forward paths, therefore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8199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7832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Fundamentals of Signal Flow Graphs: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637347"/>
            <a:ext cx="88569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Consider a simple equation below and draw its signal flow graph:</a:t>
            </a:r>
          </a:p>
          <a:p>
            <a:endParaRPr lang="en-GB" dirty="0" smtClean="0"/>
          </a:p>
          <a:p>
            <a:r>
              <a:rPr lang="en-GB" dirty="0" smtClean="0"/>
              <a:t> 				</a:t>
            </a:r>
            <a:r>
              <a:rPr lang="en-GB" i="1" dirty="0" smtClean="0"/>
              <a:t>X</a:t>
            </a:r>
            <a:r>
              <a:rPr lang="en-GB" i="1" baseline="-25000" dirty="0" smtClean="0"/>
              <a:t>i</a:t>
            </a:r>
            <a:r>
              <a:rPr lang="en-GB" i="1" dirty="0" smtClean="0"/>
              <a:t> = </a:t>
            </a:r>
            <a:r>
              <a:rPr lang="en-GB" i="1" dirty="0" err="1" smtClean="0"/>
              <a:t>A</a:t>
            </a:r>
            <a:r>
              <a:rPr lang="en-GB" i="1" baseline="-25000" dirty="0" err="1" smtClean="0"/>
              <a:t>ij</a:t>
            </a:r>
            <a:r>
              <a:rPr lang="en-GB" i="1" dirty="0" err="1" smtClean="0"/>
              <a:t>X</a:t>
            </a:r>
            <a:r>
              <a:rPr lang="en-GB" i="1" baseline="-25000" dirty="0" err="1" smtClean="0"/>
              <a:t>j</a:t>
            </a:r>
            <a:r>
              <a:rPr lang="en-GB" i="1" baseline="-25000" dirty="0"/>
              <a:t> </a:t>
            </a:r>
            <a:r>
              <a:rPr lang="en-GB" i="1" dirty="0" smtClean="0"/>
              <a:t>    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i="1" baseline="-25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signal flow graph of the equation is shown below;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Every variable in a signal flow graph is designed by a </a:t>
            </a:r>
            <a:r>
              <a:rPr lang="en-GB" b="1" dirty="0" smtClean="0"/>
              <a:t>Node</a:t>
            </a:r>
            <a:r>
              <a:rPr lang="en-GB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Every transmission function in a signal flow graph is designed by a </a:t>
            </a:r>
            <a:r>
              <a:rPr lang="en-GB" b="1" dirty="0" smtClean="0"/>
              <a:t>Branch</a:t>
            </a:r>
            <a:r>
              <a:rPr lang="en-GB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Branches are always </a:t>
            </a:r>
            <a:r>
              <a:rPr lang="en-GB" b="1" dirty="0"/>
              <a:t>unidirectional</a:t>
            </a:r>
            <a:r>
              <a:rPr lang="en-GB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arrow in the branch denotes the </a:t>
            </a:r>
            <a:r>
              <a:rPr lang="en-GB" b="1" dirty="0"/>
              <a:t>direction</a:t>
            </a:r>
            <a:r>
              <a:rPr lang="en-GB" dirty="0"/>
              <a:t> of the signal flow.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variables </a:t>
            </a:r>
            <a:r>
              <a:rPr lang="en-GB" i="1" dirty="0" smtClean="0"/>
              <a:t>X</a:t>
            </a:r>
            <a:r>
              <a:rPr lang="en-GB" i="1" baseline="-25000" dirty="0" smtClean="0"/>
              <a:t>i</a:t>
            </a:r>
            <a:r>
              <a:rPr lang="en-GB" dirty="0" smtClean="0"/>
              <a:t> and </a:t>
            </a:r>
            <a:r>
              <a:rPr lang="en-GB" i="1" dirty="0" err="1" smtClean="0"/>
              <a:t>X</a:t>
            </a:r>
            <a:r>
              <a:rPr lang="en-GB" i="1" baseline="-25000" dirty="0" err="1" smtClean="0"/>
              <a:t>j</a:t>
            </a:r>
            <a:r>
              <a:rPr lang="en-GB" i="1" baseline="-25000" dirty="0" smtClean="0"/>
              <a:t>  </a:t>
            </a:r>
            <a:r>
              <a:rPr lang="en-GB" dirty="0" smtClean="0"/>
              <a:t>are represented by a small dot or circle called a </a:t>
            </a:r>
            <a:r>
              <a:rPr lang="en-GB" b="1" dirty="0" smtClean="0"/>
              <a:t>Node.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transmission function </a:t>
            </a:r>
            <a:r>
              <a:rPr lang="en-GB" i="1" dirty="0" err="1" smtClean="0"/>
              <a:t>A</a:t>
            </a:r>
            <a:r>
              <a:rPr lang="en-GB" i="1" baseline="-25000" dirty="0" err="1" smtClean="0"/>
              <a:t>ij</a:t>
            </a:r>
            <a:r>
              <a:rPr lang="en-GB" dirty="0" smtClean="0"/>
              <a:t> is represented by a line  with an arrow called a </a:t>
            </a:r>
            <a:r>
              <a:rPr lang="en-GB" b="1" dirty="0" smtClean="0"/>
              <a:t>Branch</a:t>
            </a:r>
            <a:r>
              <a:rPr lang="en-GB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Node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dirty="0" smtClean="0"/>
              <a:t>is called </a:t>
            </a:r>
            <a:r>
              <a:rPr lang="en-GB" b="1" dirty="0" smtClean="0"/>
              <a:t>input node </a:t>
            </a:r>
            <a:r>
              <a:rPr lang="en-GB" dirty="0" smtClean="0"/>
              <a:t>and Node </a:t>
            </a:r>
            <a:r>
              <a:rPr lang="en-GB" i="1" dirty="0" err="1" smtClean="0"/>
              <a:t>X</a:t>
            </a:r>
            <a:r>
              <a:rPr lang="en-GB" i="1" baseline="-25000" dirty="0" err="1" smtClean="0"/>
              <a:t>j</a:t>
            </a:r>
            <a:r>
              <a:rPr lang="en-GB" i="1" baseline="-25000" dirty="0" smtClean="0"/>
              <a:t>  </a:t>
            </a:r>
            <a:r>
              <a:rPr lang="en-GB" dirty="0" smtClean="0"/>
              <a:t>is called </a:t>
            </a:r>
            <a:r>
              <a:rPr lang="en-GB" b="1" dirty="0" smtClean="0"/>
              <a:t>output node</a:t>
            </a:r>
            <a:r>
              <a:rPr lang="en-GB" i="1" dirty="0" smtClean="0"/>
              <a:t>.</a:t>
            </a:r>
          </a:p>
          <a:p>
            <a:endParaRPr lang="en-GB" i="1" baseline="-250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i="1" baseline="-25000" dirty="0"/>
          </a:p>
          <a:p>
            <a:pPr marL="285750" indent="-285750">
              <a:buFont typeface="Arial" pitchFamily="34" charset="0"/>
              <a:buChar char="•"/>
            </a:pPr>
            <a:endParaRPr lang="en-GB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32398"/>
            <a:ext cx="4886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0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Signal Flow Graph of Ohm’s Law: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Ohm’s law state that </a:t>
            </a:r>
            <a:r>
              <a:rPr lang="en-GB" i="1" dirty="0" smtClean="0"/>
              <a:t>E = RI</a:t>
            </a:r>
            <a:r>
              <a:rPr lang="en-GB" dirty="0" smtClean="0"/>
              <a:t>, where </a:t>
            </a:r>
          </a:p>
          <a:p>
            <a:r>
              <a:rPr lang="en-GB" dirty="0" smtClean="0"/>
              <a:t>	</a:t>
            </a:r>
            <a:r>
              <a:rPr lang="en-GB" i="1" dirty="0" smtClean="0"/>
              <a:t>E</a:t>
            </a:r>
            <a:r>
              <a:rPr lang="en-GB" dirty="0" smtClean="0"/>
              <a:t> is a voltage,</a:t>
            </a:r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is a current, and</a:t>
            </a:r>
          </a:p>
          <a:p>
            <a:r>
              <a:rPr lang="en-GB" dirty="0" smtClean="0"/>
              <a:t>	</a:t>
            </a:r>
            <a:r>
              <a:rPr lang="en-GB" i="1" dirty="0" smtClean="0"/>
              <a:t>R</a:t>
            </a:r>
            <a:r>
              <a:rPr lang="en-GB" dirty="0" smtClean="0"/>
              <a:t> is a resistance.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signal flow graph of the equation is given below;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477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7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548680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Signal Flow Graph Algebra: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000" b="1" dirty="0" smtClean="0">
                <a:solidFill>
                  <a:srgbClr val="FF0000"/>
                </a:solidFill>
              </a:rPr>
              <a:t>. The Addition Rule:</a:t>
            </a:r>
          </a:p>
          <a:p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value of the variable designated by a node is equal to the sum of all signals entering the node. This can be represented as;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Example: </a:t>
            </a:r>
            <a:r>
              <a:rPr lang="en-GB" dirty="0" smtClean="0"/>
              <a:t>The signal flow graph for the equation of a line in rectangular coordinates, </a:t>
            </a:r>
            <a:r>
              <a:rPr lang="en-GB" i="1" dirty="0" smtClean="0">
                <a:solidFill>
                  <a:srgbClr val="FF0000"/>
                </a:solidFill>
              </a:rPr>
              <a:t>Y = </a:t>
            </a:r>
            <a:r>
              <a:rPr lang="en-GB" i="1" dirty="0" err="1" smtClean="0">
                <a:solidFill>
                  <a:srgbClr val="FF0000"/>
                </a:solidFill>
              </a:rPr>
              <a:t>mX</a:t>
            </a:r>
            <a:r>
              <a:rPr lang="en-GB" i="1" dirty="0" smtClean="0">
                <a:solidFill>
                  <a:srgbClr val="FF0000"/>
                </a:solidFill>
              </a:rPr>
              <a:t> + b</a:t>
            </a:r>
            <a:r>
              <a:rPr lang="en-GB" dirty="0" smtClean="0"/>
              <a:t>, is given below. Since </a:t>
            </a:r>
            <a:r>
              <a:rPr lang="en-GB" i="1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 is a constant it may be represent a node or a transmission function.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72"/>
            <a:ext cx="1549126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49" y="2709128"/>
            <a:ext cx="4719923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17232"/>
            <a:ext cx="37944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7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GB" sz="2000" b="1" dirty="0" smtClean="0">
                <a:solidFill>
                  <a:srgbClr val="FF0000"/>
                </a:solidFill>
              </a:rPr>
              <a:t>The Transmission Rule: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value of the variable designed by a node is transmitted on every branch leaving that node.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Example: </a:t>
            </a:r>
            <a:r>
              <a:rPr lang="en-GB" dirty="0" smtClean="0"/>
              <a:t>The signal flow graph of the simultaneous equations,                               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= 3X</a:t>
            </a:r>
            <a:r>
              <a:rPr lang="en-GB" dirty="0" smtClean="0"/>
              <a:t>, and,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= -4X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/>
              <a:t> is given in the figure below. 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55" y="2132856"/>
            <a:ext cx="49625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600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80" y="5157192"/>
            <a:ext cx="49149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3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</a:rPr>
              <a:t>. The Multiplication Rule:</a:t>
            </a:r>
          </a:p>
          <a:p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A cascaded or series connection of n-1 branches with transmission functions                                               ,                                         ,can be replace by a single branch with a new transmission function equal to the product of the old ones. That is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Example: </a:t>
            </a:r>
            <a:r>
              <a:rPr lang="en-GB" dirty="0" smtClean="0"/>
              <a:t>The signal flow graph of the simultaneous equations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= 10X, Z = -20Y, </a:t>
            </a:r>
            <a:r>
              <a:rPr lang="en-GB" dirty="0" smtClean="0"/>
              <a:t>is given in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7" y="1981596"/>
            <a:ext cx="2276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30" y="2222004"/>
            <a:ext cx="3067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5016"/>
            <a:ext cx="803925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49256"/>
            <a:ext cx="767647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6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1" y="620663"/>
            <a:ext cx="7705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Terminologies: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348880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 </a:t>
            </a:r>
            <a:r>
              <a:rPr lang="en-GB" b="1" dirty="0" smtClean="0">
                <a:solidFill>
                  <a:schemeClr val="accent1"/>
                </a:solidFill>
              </a:rPr>
              <a:t>input node </a:t>
            </a:r>
            <a:r>
              <a:rPr lang="en-GB" dirty="0" smtClean="0"/>
              <a:t>or source contain only the outgoing branches. i.e., </a:t>
            </a:r>
            <a:r>
              <a:rPr lang="en-GB" b="1" i="1" dirty="0" smtClean="0">
                <a:solidFill>
                  <a:srgbClr val="FF0000"/>
                </a:solidFill>
              </a:rPr>
              <a:t>X</a:t>
            </a:r>
            <a:r>
              <a:rPr lang="en-GB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 </a:t>
            </a:r>
            <a:endParaRPr lang="en-GB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 </a:t>
            </a:r>
            <a:r>
              <a:rPr lang="en-GB" b="1" dirty="0" smtClean="0">
                <a:solidFill>
                  <a:schemeClr val="accent1"/>
                </a:solidFill>
              </a:rPr>
              <a:t>output node </a:t>
            </a:r>
            <a:r>
              <a:rPr lang="en-GB" dirty="0" smtClean="0"/>
              <a:t>or sink contain only the incoming branches. i.e., </a:t>
            </a:r>
            <a:r>
              <a:rPr lang="en-GB" b="1" i="1" dirty="0" smtClean="0">
                <a:solidFill>
                  <a:srgbClr val="FF0000"/>
                </a:solidFill>
              </a:rPr>
              <a:t>X4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1"/>
                </a:solidFill>
              </a:rPr>
              <a:t>path</a:t>
            </a:r>
            <a:r>
              <a:rPr lang="en-GB" dirty="0" smtClean="0"/>
              <a:t> is a continuous, unidirectional succession of branches along which no node is passed more than ones. i.e., </a:t>
            </a:r>
          </a:p>
          <a:p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    </a:t>
            </a:r>
            <a:r>
              <a:rPr lang="en-GB" b="1" i="1" dirty="0" smtClean="0">
                <a:solidFill>
                  <a:srgbClr val="FF0000"/>
                </a:solidFill>
              </a:rPr>
              <a:t>X1 to X2 to X3 to X4</a:t>
            </a:r>
            <a:r>
              <a:rPr lang="en-GB" b="1" i="1" dirty="0" smtClean="0"/>
              <a:t>,    </a:t>
            </a:r>
            <a:r>
              <a:rPr lang="en-GB" b="1" i="1" dirty="0" smtClean="0">
                <a:solidFill>
                  <a:srgbClr val="FF0000"/>
                </a:solidFill>
              </a:rPr>
              <a:t>X2 to X3 back to X2</a:t>
            </a:r>
            <a:r>
              <a:rPr lang="en-GB" b="1" i="1" dirty="0" smtClean="0"/>
              <a:t>,    </a:t>
            </a:r>
            <a:r>
              <a:rPr lang="en-GB" b="1" i="1" dirty="0" smtClean="0">
                <a:solidFill>
                  <a:srgbClr val="FF0000"/>
                </a:solidFill>
              </a:rPr>
              <a:t>X1 to X2 to X4</a:t>
            </a:r>
            <a:r>
              <a:rPr lang="en-GB" b="1" i="1" dirty="0" smtClean="0"/>
              <a:t>,</a:t>
            </a:r>
            <a:r>
              <a:rPr lang="en-GB" b="1" i="1" dirty="0" smtClean="0">
                <a:solidFill>
                  <a:srgbClr val="FF0000"/>
                </a:solidFill>
              </a:rPr>
              <a:t>  </a:t>
            </a:r>
            <a:r>
              <a:rPr lang="en-GB" b="1" i="1" dirty="0" smtClean="0"/>
              <a:t> </a:t>
            </a:r>
            <a:r>
              <a:rPr lang="en-GB" dirty="0" smtClean="0"/>
              <a:t>are paths.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1"/>
                </a:solidFill>
              </a:rPr>
              <a:t>forward path </a:t>
            </a:r>
            <a:r>
              <a:rPr lang="en-GB" dirty="0" smtClean="0"/>
              <a:t>is a path from the input node to the output node. i.e.,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     X1 to X2 to X3 to X4</a:t>
            </a:r>
            <a:r>
              <a:rPr lang="en-GB" dirty="0" smtClean="0"/>
              <a:t>, and </a:t>
            </a:r>
            <a:r>
              <a:rPr lang="en-GB" b="1" i="1" dirty="0" smtClean="0">
                <a:solidFill>
                  <a:srgbClr val="FF0000"/>
                </a:solidFill>
              </a:rPr>
              <a:t>X1 to X2 to X4</a:t>
            </a:r>
            <a:r>
              <a:rPr lang="en-GB" dirty="0" smtClean="0"/>
              <a:t>, are forward paths.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1"/>
                </a:solidFill>
              </a:rPr>
              <a:t>feedback path </a:t>
            </a:r>
            <a:r>
              <a:rPr lang="en-GB" dirty="0" smtClean="0"/>
              <a:t>or feedback loop is a path which originates and terminates on the same node. i.e.;   </a:t>
            </a:r>
            <a:r>
              <a:rPr lang="en-GB" b="1" i="1" dirty="0" smtClean="0">
                <a:solidFill>
                  <a:srgbClr val="FF0000"/>
                </a:solidFill>
              </a:rPr>
              <a:t>X2 to X3 </a:t>
            </a:r>
            <a:r>
              <a:rPr lang="en-GB" b="1" dirty="0" smtClean="0">
                <a:solidFill>
                  <a:srgbClr val="FF0000"/>
                </a:solidFill>
              </a:rPr>
              <a:t>and back to </a:t>
            </a:r>
            <a:r>
              <a:rPr lang="en-GB" b="1" i="1" dirty="0" smtClean="0">
                <a:solidFill>
                  <a:srgbClr val="FF0000"/>
                </a:solidFill>
              </a:rPr>
              <a:t>X2 </a:t>
            </a:r>
            <a:r>
              <a:rPr lang="en-GB" dirty="0" smtClean="0"/>
              <a:t>is a feedback path.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1"/>
                </a:solidFill>
              </a:rPr>
              <a:t>self-loop</a:t>
            </a:r>
            <a:r>
              <a:rPr lang="en-GB" dirty="0" smtClean="0"/>
              <a:t> is a feedback loop consisting of a single branch. i.e.; </a:t>
            </a:r>
            <a:r>
              <a:rPr lang="en-GB" b="1" i="1" dirty="0" smtClean="0">
                <a:solidFill>
                  <a:srgbClr val="FF0000"/>
                </a:solidFill>
              </a:rPr>
              <a:t>A</a:t>
            </a:r>
            <a:r>
              <a:rPr lang="en-GB" b="1" i="1" baseline="-25000" dirty="0" smtClean="0">
                <a:solidFill>
                  <a:srgbClr val="FF0000"/>
                </a:solidFill>
              </a:rPr>
              <a:t>33</a:t>
            </a:r>
            <a:r>
              <a:rPr lang="en-GB" dirty="0" smtClean="0"/>
              <a:t> is a self loop.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chemeClr val="accent1"/>
                </a:solidFill>
              </a:rPr>
              <a:t>gain</a:t>
            </a:r>
            <a:r>
              <a:rPr lang="en-GB" dirty="0" smtClean="0"/>
              <a:t> of a branch is the transmission function of that branch when the transmission function is a multiplicative operator. i.e., A33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chemeClr val="accent1"/>
                </a:solidFill>
              </a:rPr>
              <a:t>path gain </a:t>
            </a:r>
            <a:r>
              <a:rPr lang="en-GB" dirty="0" smtClean="0"/>
              <a:t>is the product of branch gains encountered in traversing a path. i.e.,</a:t>
            </a:r>
          </a:p>
          <a:p>
            <a:r>
              <a:rPr lang="en-GB" dirty="0" smtClean="0"/>
              <a:t>     </a:t>
            </a:r>
            <a:r>
              <a:rPr lang="en-GB" b="1" i="1" dirty="0" smtClean="0">
                <a:solidFill>
                  <a:srgbClr val="FF0000"/>
                </a:solidFill>
              </a:rPr>
              <a:t>X1 to X2 to X3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to X4 </a:t>
            </a:r>
            <a:r>
              <a:rPr lang="en-GB" dirty="0" smtClean="0"/>
              <a:t>is </a:t>
            </a:r>
            <a:r>
              <a:rPr lang="en-GB" b="1" i="1" dirty="0" smtClean="0">
                <a:solidFill>
                  <a:srgbClr val="FF0000"/>
                </a:solidFill>
              </a:rPr>
              <a:t>A</a:t>
            </a:r>
            <a:r>
              <a:rPr lang="en-GB" b="1" i="1" baseline="-25000" dirty="0" smtClean="0">
                <a:solidFill>
                  <a:srgbClr val="FF0000"/>
                </a:solidFill>
              </a:rPr>
              <a:t>21</a:t>
            </a:r>
            <a:r>
              <a:rPr lang="en-GB" b="1" i="1" dirty="0" smtClean="0">
                <a:solidFill>
                  <a:srgbClr val="FF0000"/>
                </a:solidFill>
              </a:rPr>
              <a:t>A</a:t>
            </a:r>
            <a:r>
              <a:rPr lang="en-GB" b="1" i="1" baseline="-25000" dirty="0" smtClean="0">
                <a:solidFill>
                  <a:srgbClr val="FF0000"/>
                </a:solidFill>
              </a:rPr>
              <a:t>32</a:t>
            </a:r>
            <a:r>
              <a:rPr lang="en-GB" b="1" i="1" dirty="0" smtClean="0">
                <a:solidFill>
                  <a:srgbClr val="FF0000"/>
                </a:solidFill>
              </a:rPr>
              <a:t>A</a:t>
            </a:r>
            <a:r>
              <a:rPr lang="en-GB" b="1" i="1" baseline="-25000" dirty="0" smtClean="0">
                <a:solidFill>
                  <a:srgbClr val="FF0000"/>
                </a:solidFill>
              </a:rPr>
              <a:t>43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loop gain </a:t>
            </a:r>
            <a:r>
              <a:rPr lang="en-GB" dirty="0"/>
              <a:t>is the product of the branch gains of the loop. i.e</a:t>
            </a:r>
            <a:r>
              <a:rPr lang="en-GB" dirty="0" smtClean="0"/>
              <a:t>., the loop gain of the feedback loop from X2 to X3 and back to X2 is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baseline="-25000" dirty="0" smtClean="0">
                <a:solidFill>
                  <a:srgbClr val="FF0000"/>
                </a:solidFill>
              </a:rPr>
              <a:t>32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baseline="-25000" dirty="0" smtClean="0">
                <a:solidFill>
                  <a:srgbClr val="FF0000"/>
                </a:solidFill>
              </a:rPr>
              <a:t>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666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1796</TotalTime>
  <Words>1938</Words>
  <Application>Microsoft Office PowerPoint</Application>
  <PresentationFormat>On-screen Show (4:3)</PresentationFormat>
  <Paragraphs>219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Biomedical Control Systems (BCS)</vt:lpstr>
      <vt:lpstr>Signal Flow Graphs</vt:lpstr>
      <vt:lpstr>Introduction:</vt:lpstr>
      <vt:lpstr>Fundamentals of Signal Flow Graphs:</vt:lpstr>
      <vt:lpstr>Signal Flow Graph of Ohm’s Law:</vt:lpstr>
      <vt:lpstr>Signal Flow Graph Algebra:</vt:lpstr>
      <vt:lpstr>PowerPoint Presentation</vt:lpstr>
      <vt:lpstr>PowerPoint Presentation</vt:lpstr>
      <vt:lpstr>Terminologies:</vt:lpstr>
      <vt:lpstr>Converting Cascaded Block Diagram into a Signal Flow Graph: </vt:lpstr>
      <vt:lpstr>Converting Parallel System Block Diagram into a Signal Flow Graph: </vt:lpstr>
      <vt:lpstr>Converting Feedback System Block Diagram into a Signal Flow Graph: </vt:lpstr>
      <vt:lpstr>Example-1: Convert the block diagram into a signal flow graph:</vt:lpstr>
      <vt:lpstr>PowerPoint Presentation</vt:lpstr>
      <vt:lpstr>Example-2: Consider the signal flow graph below and identify the following;</vt:lpstr>
      <vt:lpstr>Example-2: Answers</vt:lpstr>
      <vt:lpstr>Example-3: Consider the signal flow graph below and identify the following;</vt:lpstr>
      <vt:lpstr>Mason’s Rule (Mason, 1953)</vt:lpstr>
      <vt:lpstr>Mason’s Rule:</vt:lpstr>
      <vt:lpstr>Example-4: Construct the signal flow graph of the block diagram of the canonical feedback control system and find the control ratio C/R.</vt:lpstr>
      <vt:lpstr>Example-5: Determine the control ratio C/R and the canonical block diagram of the feedback control system.</vt:lpstr>
      <vt:lpstr>Example-5:Continue. (finding the control ratio C/R )</vt:lpstr>
      <vt:lpstr>Example-5:Continue. (finding the canonical block diagram)</vt:lpstr>
      <vt:lpstr>Example-6: Construct the signal flow graph for the following set of simultaneous equations.</vt:lpstr>
      <vt:lpstr>Example-7: Determine the transfer function C/R for the block diagram below by signal flow graph techniques.</vt:lpstr>
      <vt:lpstr>Example-8a: Determine C/R of each of the following system using the signal flow graph techniques.</vt:lpstr>
      <vt:lpstr>Example-8b: Determine C/R of each of the following system using the signal flow graph techniques.</vt:lpstr>
      <vt:lpstr>PowerPoint Presentation</vt:lpstr>
      <vt:lpstr>Example-9: Find the transfer function C/R for the system in which k is constant.</vt:lpstr>
      <vt:lpstr>Example-10: Find the control ratio C/R for the system given below.  </vt:lpstr>
      <vt:lpstr>Example-11: Determine C/R for the system given below using signal flow graph techniques and then put G3 = G1G2H2.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Muet</cp:lastModifiedBy>
  <cp:revision>194</cp:revision>
  <dcterms:created xsi:type="dcterms:W3CDTF">2012-07-01T09:15:58Z</dcterms:created>
  <dcterms:modified xsi:type="dcterms:W3CDTF">2012-08-28T04:48:05Z</dcterms:modified>
</cp:coreProperties>
</file>