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86" r:id="rId3"/>
    <p:sldId id="288" r:id="rId4"/>
    <p:sldId id="284" r:id="rId5"/>
    <p:sldId id="285" r:id="rId6"/>
    <p:sldId id="287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t>28/08/2012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Biomedical Control </a:t>
            </a:r>
            <a:r>
              <a:rPr lang="en-US" b="1" dirty="0" smtClean="0"/>
              <a:t>Systems (BCS)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2348880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Module Leader: Dr Muhammad </a:t>
            </a:r>
            <a:r>
              <a:rPr lang="en-GB" sz="2400" dirty="0" err="1" smtClean="0"/>
              <a:t>Arif</a:t>
            </a:r>
            <a:endParaRPr lang="en-GB" sz="2400" dirty="0" smtClean="0"/>
          </a:p>
          <a:p>
            <a:pPr algn="ctr"/>
            <a:endParaRPr lang="en-GB" dirty="0" smtClean="0"/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muhammadarif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@hotmail.com</a:t>
            </a:r>
          </a:p>
          <a:p>
            <a:pPr algn="ctr"/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9309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Batch: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BM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Year: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aseline="30000" dirty="0" smtClean="0"/>
              <a:t>rd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Term: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Credit Hours (Theory):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Lecture Timings: Monday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12:00-2:00</a:t>
            </a:r>
            <a:r>
              <a:rPr lang="en-GB" dirty="0" smtClean="0"/>
              <a:t>) and Wednesday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8:00-10:00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Starting Date: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GB" dirty="0" smtClean="0"/>
              <a:t> July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Office Hour: </a:t>
            </a:r>
            <a:r>
              <a:rPr lang="en-US" dirty="0" smtClean="0"/>
              <a:t>BM Instrumentation Lab on Tuesday</a:t>
            </a:r>
            <a:r>
              <a:rPr lang="en-US" dirty="0"/>
              <a:t> </a:t>
            </a:r>
            <a:r>
              <a:rPr lang="en-US" dirty="0" smtClean="0"/>
              <a:t>and Thursday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12:00 </a:t>
            </a:r>
            <a:r>
              <a:rPr lang="en-US" dirty="0">
                <a:latin typeface="Arial" pitchFamily="34" charset="0"/>
                <a:cs typeface="Arial" pitchFamily="34" charset="0"/>
              </a:rPr>
              <a:t>– 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:00)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Office Phone Ext: 7016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5696" y="3429000"/>
            <a:ext cx="631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</a:rPr>
              <a:t>Please include </a:t>
            </a:r>
            <a:r>
              <a:rPr lang="en-US" sz="1400" dirty="0" smtClean="0">
                <a:solidFill>
                  <a:srgbClr val="FF0000"/>
                </a:solidFill>
              </a:rPr>
              <a:t>“BCS-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400" dirty="0" smtClean="0">
                <a:solidFill>
                  <a:srgbClr val="FF0000"/>
                </a:solidFill>
              </a:rPr>
              <a:t>BM" </a:t>
            </a:r>
            <a:r>
              <a:rPr lang="en-US" sz="1400" dirty="0">
                <a:solidFill>
                  <a:srgbClr val="FF0000"/>
                </a:solidFill>
              </a:rPr>
              <a:t>in the subject line in </a:t>
            </a:r>
            <a:r>
              <a:rPr lang="en-US" sz="1400" dirty="0" smtClean="0">
                <a:solidFill>
                  <a:srgbClr val="FF0000"/>
                </a:solidFill>
              </a:rPr>
              <a:t>all </a:t>
            </a:r>
            <a:r>
              <a:rPr lang="en-US" sz="1400" dirty="0">
                <a:solidFill>
                  <a:srgbClr val="FF0000"/>
                </a:solidFill>
              </a:rPr>
              <a:t>email </a:t>
            </a:r>
            <a:r>
              <a:rPr lang="en-US" sz="1400" dirty="0" smtClean="0">
                <a:solidFill>
                  <a:srgbClr val="FF0000"/>
                </a:solidFill>
              </a:rPr>
              <a:t>communications </a:t>
            </a:r>
            <a:r>
              <a:rPr lang="en-US" sz="1400" dirty="0">
                <a:solidFill>
                  <a:srgbClr val="FF0000"/>
                </a:solidFill>
              </a:rPr>
              <a:t>to avoid auto-deleting or </a:t>
            </a:r>
            <a:r>
              <a:rPr lang="en-US" sz="1400" dirty="0" smtClean="0">
                <a:solidFill>
                  <a:srgbClr val="FF0000"/>
                </a:solidFill>
              </a:rPr>
              <a:t>junk-filtering.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440"/>
            <a:ext cx="83058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Course 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72347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Open </a:t>
            </a:r>
            <a:r>
              <a:rPr lang="en-US" sz="2000" dirty="0"/>
              <a:t>loop and close loop control </a:t>
            </a:r>
            <a:r>
              <a:rPr lang="en-US" sz="2000" dirty="0" smtClean="0"/>
              <a:t>systems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Block diagrams </a:t>
            </a:r>
            <a:r>
              <a:rPr lang="en-US" sz="2000" dirty="0" smtClean="0"/>
              <a:t>models and reduction techniques.</a:t>
            </a: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Signal flow graphs.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Mathematical modeling of </a:t>
            </a:r>
            <a:r>
              <a:rPr lang="en-US" sz="2000" dirty="0" smtClean="0"/>
              <a:t>electrical and mechanical </a:t>
            </a:r>
            <a:r>
              <a:rPr lang="en-US" sz="2000" dirty="0"/>
              <a:t>systems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Transient </a:t>
            </a:r>
            <a:r>
              <a:rPr lang="en-US" sz="2000" dirty="0"/>
              <a:t>and steady state response </a:t>
            </a:r>
            <a:r>
              <a:rPr lang="en-US" sz="2000" dirty="0" smtClean="0"/>
              <a:t>of linear control systems.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State-space representation and analysis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Eigen values and Eigen </a:t>
            </a:r>
            <a:r>
              <a:rPr lang="en-US" sz="2000" dirty="0" smtClean="0"/>
              <a:t>vectors.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Closed-loop system stability </a:t>
            </a:r>
            <a:r>
              <a:rPr lang="en-US" sz="2000" dirty="0"/>
              <a:t>analysis using the </a:t>
            </a:r>
            <a:r>
              <a:rPr lang="en-US" sz="2000" dirty="0" err="1"/>
              <a:t>Routh</a:t>
            </a:r>
            <a:r>
              <a:rPr lang="en-US" sz="2000" dirty="0"/>
              <a:t>-Hurwitz </a:t>
            </a:r>
            <a:r>
              <a:rPr lang="en-US" sz="2000" dirty="0" smtClean="0"/>
              <a:t>criteria.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Stability, performance analysis, and control </a:t>
            </a:r>
            <a:r>
              <a:rPr lang="en-US" sz="2000" dirty="0"/>
              <a:t>system design</a:t>
            </a:r>
            <a:r>
              <a:rPr lang="en-US" sz="2000" dirty="0" smtClean="0"/>
              <a:t> </a:t>
            </a:r>
            <a:r>
              <a:rPr lang="en-US" sz="2000" dirty="0"/>
              <a:t>using the Root Locus </a:t>
            </a:r>
            <a:r>
              <a:rPr lang="en-US" sz="2000" dirty="0" smtClean="0"/>
              <a:t>techniques.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Bode diagrams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Polar plots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Nyquist stability criterion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Gain and Phase margins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Nichol’s chart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67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424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Objectives of BCS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712997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On completion of </a:t>
            </a:r>
            <a:r>
              <a:rPr lang="en-US" sz="1600" dirty="0" smtClean="0"/>
              <a:t>this module, students </a:t>
            </a:r>
            <a:r>
              <a:rPr lang="en-US" sz="1600" dirty="0"/>
              <a:t>will be able to do the following ;</a:t>
            </a:r>
            <a:endParaRPr lang="en-US" sz="1600" dirty="0" smtClean="0"/>
          </a:p>
          <a:p>
            <a:endParaRPr lang="en-US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Define </a:t>
            </a:r>
            <a:r>
              <a:rPr lang="en-US" sz="1600" dirty="0"/>
              <a:t>the basic terminologies used in controls </a:t>
            </a:r>
            <a:r>
              <a:rPr lang="en-US" sz="1600" dirty="0" smtClean="0"/>
              <a:t>systems.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advantages and drawbacks of open-loop and closed loop control </a:t>
            </a:r>
            <a:r>
              <a:rPr lang="en-US" sz="1600" dirty="0" smtClean="0"/>
              <a:t>systems.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Obtain </a:t>
            </a:r>
            <a:r>
              <a:rPr lang="en-US" sz="1600" dirty="0"/>
              <a:t>models of </a:t>
            </a:r>
            <a:r>
              <a:rPr lang="en-US" sz="1600" dirty="0" smtClean="0"/>
              <a:t>linear control systems </a:t>
            </a:r>
            <a:r>
              <a:rPr lang="en-US" sz="1600" dirty="0"/>
              <a:t>in ordinary differential equation, transfer function, state space, or block diagram </a:t>
            </a:r>
            <a:r>
              <a:rPr lang="en-US" sz="1600" dirty="0" smtClean="0"/>
              <a:t>form.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Obtain </a:t>
            </a:r>
            <a:r>
              <a:rPr lang="en-US" sz="1600" dirty="0"/>
              <a:t>overall transfer function of a </a:t>
            </a:r>
            <a:r>
              <a:rPr lang="en-US" sz="1600" dirty="0" smtClean="0"/>
              <a:t>linear control system </a:t>
            </a:r>
            <a:r>
              <a:rPr lang="en-US" sz="1600" dirty="0"/>
              <a:t>using either block diagram algebra, or signal flow </a:t>
            </a:r>
            <a:r>
              <a:rPr lang="en-US" sz="1600" dirty="0" smtClean="0"/>
              <a:t>graphs.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Simplify complex control system models using block diagram and signal flow graphs reduction techniques.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Explain </a:t>
            </a:r>
            <a:r>
              <a:rPr lang="en-US" sz="1600" dirty="0"/>
              <a:t>the relationship between system output response and transfer function characteristics or pole/zero </a:t>
            </a:r>
            <a:r>
              <a:rPr lang="en-US" sz="1600" dirty="0" smtClean="0"/>
              <a:t>locations.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Determine </a:t>
            </a:r>
            <a:r>
              <a:rPr lang="en-US" sz="1600" dirty="0"/>
              <a:t>the stability of a closed-loop control systems using the </a:t>
            </a:r>
            <a:r>
              <a:rPr lang="en-US" sz="1600" dirty="0" err="1"/>
              <a:t>Routh</a:t>
            </a:r>
            <a:r>
              <a:rPr lang="en-US" sz="1600" dirty="0"/>
              <a:t>-Hurwitz </a:t>
            </a:r>
            <a:r>
              <a:rPr lang="en-US" sz="1600" dirty="0" smtClean="0"/>
              <a:t>criteria.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Analyze the closed loop stability and performance of control systems based on open-loop transfer functions using the Root Locus technique.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Compute and analyze the frequency response of control systems using Bode diagrams.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Analyze </a:t>
            </a:r>
            <a:r>
              <a:rPr lang="en-US" sz="1600" dirty="0"/>
              <a:t>the closed loop stability and performance of control systems based on open-loop transfer functions using the </a:t>
            </a:r>
            <a:r>
              <a:rPr lang="en-US" sz="1600" dirty="0" smtClean="0"/>
              <a:t>Polar plots and Nyquist stability criterion techniques.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945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Text Books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6" y="3861368"/>
            <a:ext cx="210412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656" y="1196752"/>
            <a:ext cx="8080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 err="1" smtClean="0"/>
              <a:t>Schaum’s</a:t>
            </a:r>
            <a:r>
              <a:rPr lang="en-GB" dirty="0" smtClean="0"/>
              <a:t> Outline of Feedback and Control Systems, (2</a:t>
            </a:r>
            <a:r>
              <a:rPr lang="en-GB" baseline="30000" dirty="0" smtClean="0"/>
              <a:t>nd</a:t>
            </a:r>
            <a:r>
              <a:rPr lang="en-GB" dirty="0" smtClean="0"/>
              <a:t> Edition)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     By: Joseph J. </a:t>
            </a:r>
            <a:r>
              <a:rPr lang="en-GB" dirty="0" err="1" smtClean="0"/>
              <a:t>Distefano</a:t>
            </a:r>
            <a:r>
              <a:rPr lang="en-GB" dirty="0" smtClean="0"/>
              <a:t>, Allen R. </a:t>
            </a:r>
            <a:r>
              <a:rPr lang="en-GB" dirty="0" err="1" smtClean="0"/>
              <a:t>Stubberud</a:t>
            </a:r>
            <a:r>
              <a:rPr lang="en-GB" dirty="0" smtClean="0"/>
              <a:t>, and Ivan J. </a:t>
            </a:r>
            <a:r>
              <a:rPr lang="en-GB" dirty="0" err="1" smtClean="0"/>
              <a:t>Willaims</a:t>
            </a:r>
            <a:r>
              <a:rPr lang="en-GB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GB" dirty="0" smtClean="0"/>
              <a:t>Modern Control Engineering, (5</a:t>
            </a:r>
            <a:r>
              <a:rPr lang="en-GB" baseline="30000" dirty="0" smtClean="0"/>
              <a:t>th</a:t>
            </a:r>
            <a:r>
              <a:rPr lang="en-GB" dirty="0" smtClean="0"/>
              <a:t> Edition)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     By: Katsuhiko Ogata.</a:t>
            </a:r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GB" dirty="0" smtClean="0"/>
              <a:t>Control Systems Engineering, (6</a:t>
            </a:r>
            <a:r>
              <a:rPr lang="en-GB" baseline="30000" dirty="0" smtClean="0"/>
              <a:t>th</a:t>
            </a:r>
            <a:r>
              <a:rPr lang="en-GB" dirty="0" smtClean="0"/>
              <a:t> Edition)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     By: Norman S. </a:t>
            </a:r>
            <a:r>
              <a:rPr lang="en-GB" dirty="0" err="1" smtClean="0"/>
              <a:t>Nise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368"/>
            <a:ext cx="246636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28534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2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Reference Books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205493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Modern Control Systems, (12</a:t>
            </a:r>
            <a:r>
              <a:rPr lang="en-GB" baseline="30000" dirty="0" smtClean="0"/>
              <a:t>th</a:t>
            </a:r>
            <a:r>
              <a:rPr lang="en-GB" dirty="0" smtClean="0"/>
              <a:t> Edition)</a:t>
            </a:r>
          </a:p>
          <a:p>
            <a:r>
              <a:rPr lang="en-GB" dirty="0" smtClean="0"/>
              <a:t>      By: Richard C. </a:t>
            </a:r>
            <a:r>
              <a:rPr lang="en-GB" dirty="0" err="1" smtClean="0"/>
              <a:t>Dorf</a:t>
            </a:r>
            <a:r>
              <a:rPr lang="en-GB" dirty="0" smtClean="0"/>
              <a:t> and Robert H. Bishop.</a:t>
            </a:r>
          </a:p>
          <a:p>
            <a:r>
              <a:rPr lang="en-GB" dirty="0" smtClean="0"/>
              <a:t>2.   Basic Feedback Controls in Biomedicine.</a:t>
            </a:r>
          </a:p>
          <a:p>
            <a:r>
              <a:rPr lang="en-GB" dirty="0" smtClean="0"/>
              <a:t>      By: Charles S. </a:t>
            </a:r>
            <a:r>
              <a:rPr lang="en-GB" dirty="0" err="1" smtClean="0"/>
              <a:t>Lessard</a:t>
            </a:r>
            <a:r>
              <a:rPr lang="en-GB" dirty="0" smtClean="0"/>
              <a:t>.</a:t>
            </a:r>
          </a:p>
          <a:p>
            <a:r>
              <a:rPr lang="en-US" dirty="0" smtClean="0"/>
              <a:t>3.   Feedback </a:t>
            </a:r>
            <a:r>
              <a:rPr lang="en-US" dirty="0"/>
              <a:t>Control </a:t>
            </a:r>
            <a:r>
              <a:rPr lang="en-US" dirty="0" smtClean="0"/>
              <a:t>Systems, </a:t>
            </a:r>
            <a:r>
              <a:rPr lang="en-US" dirty="0"/>
              <a:t>(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      By: </a:t>
            </a:r>
            <a:r>
              <a:rPr lang="en-US" dirty="0"/>
              <a:t>Charles L. Phillips and Royce D. </a:t>
            </a:r>
            <a:r>
              <a:rPr lang="en-US" dirty="0" smtClean="0"/>
              <a:t>Harbor.</a:t>
            </a:r>
          </a:p>
          <a:p>
            <a:r>
              <a:rPr lang="en-US" dirty="0" smtClean="0"/>
              <a:t>4.   Automatic </a:t>
            </a:r>
            <a:r>
              <a:rPr lang="en-US" dirty="0"/>
              <a:t>Control Systems, </a:t>
            </a:r>
            <a:r>
              <a:rPr lang="en-US" dirty="0" smtClean="0"/>
              <a:t>(9</a:t>
            </a:r>
            <a:r>
              <a:rPr lang="en-US" baseline="30000" dirty="0" smtClean="0"/>
              <a:t>th</a:t>
            </a:r>
            <a:r>
              <a:rPr lang="en-US" dirty="0" smtClean="0"/>
              <a:t> Edition)</a:t>
            </a:r>
          </a:p>
          <a:p>
            <a:r>
              <a:rPr lang="en-US" dirty="0" smtClean="0"/>
              <a:t>      By: </a:t>
            </a:r>
            <a:r>
              <a:rPr lang="en-US" dirty="0" err="1"/>
              <a:t>Golnaraghi</a:t>
            </a:r>
            <a:r>
              <a:rPr lang="en-US" dirty="0"/>
              <a:t> and </a:t>
            </a:r>
            <a:r>
              <a:rPr lang="en-US" dirty="0" err="1" smtClean="0"/>
              <a:t>Kuo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5"/>
            </a:pPr>
            <a:r>
              <a:rPr lang="en-US" dirty="0" smtClean="0"/>
              <a:t>Feedback </a:t>
            </a:r>
            <a:r>
              <a:rPr lang="en-US" dirty="0"/>
              <a:t>Control of Dynamic </a:t>
            </a:r>
            <a:r>
              <a:rPr lang="en-US" dirty="0" smtClean="0"/>
              <a:t>Systems, </a:t>
            </a:r>
            <a:r>
              <a:rPr lang="en-US" dirty="0"/>
              <a:t>(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By: </a:t>
            </a:r>
            <a:r>
              <a:rPr lang="en-US" dirty="0"/>
              <a:t>Gene Franklin, J.D. Powell, and Abbas </a:t>
            </a:r>
            <a:r>
              <a:rPr lang="en-US" dirty="0" err="1"/>
              <a:t>Emami-Naeini</a:t>
            </a:r>
            <a:endParaRPr lang="en-GB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861368"/>
            <a:ext cx="226825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13" y="3838663"/>
            <a:ext cx="233722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55293"/>
            <a:ext cx="18478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32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143000"/>
          </a:xfrm>
        </p:spPr>
        <p:txBody>
          <a:bodyPr/>
          <a:lstStyle/>
          <a:p>
            <a:pPr algn="ctr"/>
            <a:r>
              <a:rPr lang="en-GB" dirty="0" smtClean="0"/>
              <a:t>Marks Distribution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13285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Marks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100</a:t>
            </a:r>
          </a:p>
          <a:p>
            <a:endParaRPr lang="en-GB" dirty="0" smtClean="0"/>
          </a:p>
          <a:p>
            <a:r>
              <a:rPr lang="en-GB" dirty="0" smtClean="0"/>
              <a:t>Sessional Marks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Attendance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marks </a:t>
            </a:r>
          </a:p>
          <a:p>
            <a:r>
              <a:rPr lang="en-GB" dirty="0"/>
              <a:t> </a:t>
            </a:r>
            <a:r>
              <a:rPr lang="en-GB" dirty="0" smtClean="0"/>
              <a:t>   (maximum marks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, minimum threshold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GB" dirty="0" smtClean="0"/>
              <a:t>, below threshold=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Class Tests/Quizzes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GB" dirty="0" smtClean="0"/>
              <a:t> marks </a:t>
            </a:r>
          </a:p>
          <a:p>
            <a:endParaRPr lang="en-GB" dirty="0" smtClean="0"/>
          </a:p>
          <a:p>
            <a:r>
              <a:rPr lang="en-GB" dirty="0" smtClean="0"/>
              <a:t>Final Exam Marks =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80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8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pPr algn="ctr"/>
            <a:r>
              <a:rPr lang="en-GB" dirty="0" smtClean="0"/>
              <a:t>Expectations from Students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1888371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/>
              <a:t>Full attendance </a:t>
            </a:r>
            <a:r>
              <a:rPr lang="en-US" sz="2000" dirty="0" smtClean="0"/>
              <a:t>is expected</a:t>
            </a:r>
            <a:r>
              <a:rPr lang="en-US" sz="2000" dirty="0"/>
              <a:t>, except with prior-notified </a:t>
            </a:r>
            <a:r>
              <a:rPr lang="en-US" sz="2000" dirty="0" smtClean="0"/>
              <a:t>excuses in written.</a:t>
            </a:r>
            <a:endParaRPr lang="en-US" sz="2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/>
              <a:t>On-time </a:t>
            </a:r>
            <a:r>
              <a:rPr lang="en-US" sz="2000" dirty="0" smtClean="0"/>
              <a:t>arrival.</a:t>
            </a:r>
            <a:endParaRPr lang="en-US" sz="2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/>
              <a:t>Active </a:t>
            </a:r>
            <a:r>
              <a:rPr lang="en-US" sz="2000" dirty="0" smtClean="0"/>
              <a:t>participation.</a:t>
            </a:r>
            <a:endParaRPr lang="en-US" sz="20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/>
              <a:t>Ask </a:t>
            </a:r>
            <a:r>
              <a:rPr lang="en-US" sz="2000" dirty="0" smtClean="0"/>
              <a:t>questions.</a:t>
            </a:r>
            <a:endParaRPr lang="en-US" sz="2000" dirty="0"/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/>
              <a:t>Answer questions from instructor or </a:t>
            </a:r>
            <a:r>
              <a:rPr lang="en-US" sz="2000" dirty="0" smtClean="0"/>
              <a:t>students.</a:t>
            </a:r>
            <a:endParaRPr lang="en-US" sz="2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 smtClean="0"/>
              <a:t>Help </a:t>
            </a:r>
            <a:r>
              <a:rPr lang="en-US" sz="2000" dirty="0"/>
              <a:t>each other in reviewing </a:t>
            </a:r>
            <a:r>
              <a:rPr lang="en-US" sz="2000" dirty="0" smtClean="0"/>
              <a:t>notes, and solving complex problems. </a:t>
            </a:r>
            <a:endParaRPr lang="en-US" sz="20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/>
              <a:t>Promptly report/share problems/issues, including typos on slides, or misspoken words from </a:t>
            </a:r>
            <a:r>
              <a:rPr lang="en-US" sz="2000" dirty="0" smtClean="0"/>
              <a:t>instructor.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dirty="0"/>
              <a:t>Cheating is a very serious offense. It will be dealt with in the most severe manner allowable under University regulations. If caught cheating, you can expect a failing grade and initiation of a cheating case in the University system.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909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983</TotalTime>
  <Words>670</Words>
  <Application>Microsoft Office PowerPoint</Application>
  <PresentationFormat>On-screen Show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Biomedical Control Systems (BCS)</vt:lpstr>
      <vt:lpstr>Course Outline</vt:lpstr>
      <vt:lpstr>Objectives of BCS</vt:lpstr>
      <vt:lpstr>Text Books</vt:lpstr>
      <vt:lpstr>Reference Books</vt:lpstr>
      <vt:lpstr>Marks Distribution</vt:lpstr>
      <vt:lpstr>Expectations from Students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Muet</cp:lastModifiedBy>
  <cp:revision>109</cp:revision>
  <dcterms:created xsi:type="dcterms:W3CDTF">2012-07-01T09:15:58Z</dcterms:created>
  <dcterms:modified xsi:type="dcterms:W3CDTF">2012-08-28T05:09:35Z</dcterms:modified>
</cp:coreProperties>
</file>